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8229600" cx="14630400"/>
  <p:notesSz cx="8229600" cy="14630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4DEA3D-9320-49BC-ABEF-BEDE2156ABCC}">
  <a:tblStyle styleId="{DB4DEA3D-9320-49BC-ABEF-BEDE2156ABC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99ffd6b70_0_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g2e99ffd6b70_0_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g2e99ffd6b70_0_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99ffd6b70_0_2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g2e99ffd6b70_0_2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2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g2e99ffd6b70_0_2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" name="Google Shape;251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p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4" name="Google Shape;294;p1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" name="Google Shape;18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9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p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p1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p2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2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p2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2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8" name="Google Shape;388;p2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2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e95e4736f7_0_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7" name="Google Shape;407;g2e95e4736f7_0_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g2e95e4736f7_0_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Google Shape;417;p2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2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e95e4736f7_0_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0" name="Google Shape;430;g2e95e4736f7_0_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g2e95e4736f7_0_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7" name="Google Shape;437;p2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2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4" name="Google Shape;454;p2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2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" name="Google Shape;38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4" name="Google Shape;464;p2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2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" name="Google Shape;52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53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Google Shape;83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6F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Relationship Id="rId6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40.jpg"/><Relationship Id="rId6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55.png"/><Relationship Id="rId5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5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Relationship Id="rId4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58.png"/><Relationship Id="rId5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s://data.seoul.go.kr" TargetMode="External"/><Relationship Id="rId5" Type="http://schemas.openxmlformats.org/officeDocument/2006/relationships/image" Target="../media/image5.png"/><Relationship Id="rId6" Type="http://schemas.openxmlformats.org/officeDocument/2006/relationships/hyperlink" Target="https://kosis.kr/index/index.d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" name="Google Shape;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/>
          <p:nvPr/>
        </p:nvSpPr>
        <p:spPr>
          <a:xfrm>
            <a:off x="1180267" y="3331012"/>
            <a:ext cx="6783467" cy="494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24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117"/>
              <a:buFont typeface="Arial"/>
              <a:buNone/>
            </a:pPr>
            <a:r>
              <a:rPr b="1" i="0" lang="ko-KR" sz="3117" u="none" cap="none" strike="noStrike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택배 물류량과 사회적 요인 간의 관계 분석</a:t>
            </a:r>
            <a:endParaRPr b="0" i="0" sz="311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989648" y="4581882"/>
            <a:ext cx="7164705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2"/>
              <a:buFont typeface="Arial"/>
              <a:buNone/>
            </a:pPr>
            <a:r>
              <a:rPr b="1" i="0" lang="ko-KR" sz="1662" u="none" cap="none" strike="noStrike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4조 신지혜, 김준희</a:t>
            </a:r>
            <a:endParaRPr b="0" i="0" sz="166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625033" y="4091941"/>
            <a:ext cx="7801337" cy="36000"/>
          </a:xfrm>
          <a:prstGeom prst="flowChartAlternateProcess">
            <a:avLst/>
          </a:prstGeom>
          <a:solidFill>
            <a:srgbClr val="B7AA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/>
          <p:nvPr/>
        </p:nvSpPr>
        <p:spPr>
          <a:xfrm>
            <a:off x="7644765" y="5428774"/>
            <a:ext cx="6003608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0" name="Google Shape;160;p12"/>
          <p:cNvGraphicFramePr/>
          <p:nvPr/>
        </p:nvGraphicFramePr>
        <p:xfrm>
          <a:off x="1014518" y="2647793"/>
          <a:ext cx="2508476" cy="3000000"/>
        </p:xfrm>
        <a:graphic>
          <a:graphicData uri="http://schemas.openxmlformats.org/drawingml/2006/table">
            <a:tbl>
              <a:tblPr>
                <a:noFill/>
                <a:tableStyleId>{DB4DEA3D-9320-49BC-ABEF-BEDE2156ABCC}</a:tableStyleId>
              </a:tblPr>
              <a:tblGrid>
                <a:gridCol w="1416175"/>
                <a:gridCol w="3868300"/>
              </a:tblGrid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b="1"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컬럼명</a:t>
                      </a:r>
                      <a:endParaRPr b="1"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C5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b="1"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comment</a:t>
                      </a:r>
                      <a:endParaRPr b="1"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C5B6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dt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년도와 월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region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지역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chil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출산/육아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1" name="Google Shape;161;p12"/>
          <p:cNvSpPr/>
          <p:nvPr/>
        </p:nvSpPr>
        <p:spPr>
          <a:xfrm>
            <a:off x="1014518" y="2165233"/>
            <a:ext cx="5284490" cy="482560"/>
          </a:xfrm>
          <a:prstGeom prst="rect">
            <a:avLst/>
          </a:prstGeom>
          <a:solidFill>
            <a:srgbClr val="EFE7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6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출산/육아 물류량  테이블</a:t>
            </a:r>
            <a:endParaRPr/>
          </a:p>
        </p:txBody>
      </p:sp>
      <p:sp>
        <p:nvSpPr>
          <p:cNvPr id="162" name="Google Shape;162;p12"/>
          <p:cNvSpPr/>
          <p:nvPr/>
        </p:nvSpPr>
        <p:spPr>
          <a:xfrm>
            <a:off x="10835616" y="3335987"/>
            <a:ext cx="222422" cy="27619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CA18E"/>
          </a:solidFill>
          <a:ln cap="flat" cmpd="sng" w="9525">
            <a:solidFill>
              <a:srgbClr val="8CA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3" name="Google Shape;163;p12"/>
          <p:cNvGraphicFramePr/>
          <p:nvPr/>
        </p:nvGraphicFramePr>
        <p:xfrm>
          <a:off x="1014518" y="5396686"/>
          <a:ext cx="2508476" cy="3000000"/>
        </p:xfrm>
        <a:graphic>
          <a:graphicData uri="http://schemas.openxmlformats.org/drawingml/2006/table">
            <a:tbl>
              <a:tblPr>
                <a:noFill/>
                <a:tableStyleId>{DB4DEA3D-9320-49BC-ABEF-BEDE2156ABCC}</a:tableStyleId>
              </a:tblPr>
              <a:tblGrid>
                <a:gridCol w="1416175"/>
                <a:gridCol w="3868300"/>
              </a:tblGrid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666666"/>
                          </a:solidFill>
                        </a:rPr>
                        <a:t>컬럼명</a:t>
                      </a:r>
                      <a:endParaRPr b="1" sz="16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C5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666666"/>
                          </a:solidFill>
                        </a:rPr>
                        <a:t>comment</a:t>
                      </a:r>
                      <a:endParaRPr b="1" sz="16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C5B6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region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지역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dt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년도와 월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babyc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영유아 수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4" name="Google Shape;164;p12"/>
          <p:cNvSpPr/>
          <p:nvPr/>
        </p:nvSpPr>
        <p:spPr>
          <a:xfrm>
            <a:off x="1014518" y="4914126"/>
            <a:ext cx="5284490" cy="482560"/>
          </a:xfrm>
          <a:prstGeom prst="rect">
            <a:avLst/>
          </a:prstGeom>
          <a:solidFill>
            <a:srgbClr val="EFE7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영유아 수 테이블</a:t>
            </a:r>
            <a:endParaRPr/>
          </a:p>
        </p:txBody>
      </p:sp>
      <p:graphicFrame>
        <p:nvGraphicFramePr>
          <p:cNvPr id="165" name="Google Shape;165;p12"/>
          <p:cNvGraphicFramePr/>
          <p:nvPr/>
        </p:nvGraphicFramePr>
        <p:xfrm>
          <a:off x="982027" y="5396686"/>
          <a:ext cx="2508476" cy="3000000"/>
        </p:xfrm>
        <a:graphic>
          <a:graphicData uri="http://schemas.openxmlformats.org/drawingml/2006/table">
            <a:tbl>
              <a:tblPr>
                <a:noFill/>
                <a:tableStyleId>{DB4DEA3D-9320-49BC-ABEF-BEDE2156ABCC}</a:tableStyleId>
              </a:tblPr>
              <a:tblGrid>
                <a:gridCol w="1416175"/>
                <a:gridCol w="3868300"/>
              </a:tblGrid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b="1"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컬럼명</a:t>
                      </a:r>
                      <a:endParaRPr b="1"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C5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b="1"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comment</a:t>
                      </a:r>
                      <a:endParaRPr b="1"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C5B6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region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지역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b_year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년도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b_count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출생아 수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b_rate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출산율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6" name="Google Shape;166;p12"/>
          <p:cNvSpPr/>
          <p:nvPr/>
        </p:nvSpPr>
        <p:spPr>
          <a:xfrm>
            <a:off x="982027" y="4914126"/>
            <a:ext cx="5284490" cy="482560"/>
          </a:xfrm>
          <a:prstGeom prst="rect">
            <a:avLst/>
          </a:prstGeom>
          <a:solidFill>
            <a:srgbClr val="EFE7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6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출산율과 출생아 수 테이블</a:t>
            </a:r>
            <a:endParaRPr/>
          </a:p>
        </p:txBody>
      </p:sp>
      <p:pic>
        <p:nvPicPr>
          <p:cNvPr id="167" name="Google Shape;16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9590" y="608918"/>
            <a:ext cx="2254475" cy="251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11027" y="3826378"/>
            <a:ext cx="5871600" cy="14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04638" y="5745361"/>
            <a:ext cx="2965622" cy="149285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2"/>
          <p:cNvSpPr/>
          <p:nvPr/>
        </p:nvSpPr>
        <p:spPr>
          <a:xfrm>
            <a:off x="989648" y="436480"/>
            <a:ext cx="6897052" cy="14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영유아 수와 물류량 간 관계 분석</a:t>
            </a:r>
            <a:endParaRPr/>
          </a:p>
          <a:p>
            <a:pPr indent="0" lvl="0" marL="0" marR="0" rtl="0" algn="l">
              <a:lnSpc>
                <a:spcPct val="18553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Arial"/>
              <a:buNone/>
            </a:pPr>
            <a:r>
              <a:rPr b="1" lang="ko-KR" sz="28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- 사용 테이블과 전처리</a:t>
            </a:r>
            <a:endParaRPr b="1" sz="2800">
              <a:solidFill>
                <a:srgbClr val="48423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/>
          <p:nvPr/>
        </p:nvSpPr>
        <p:spPr>
          <a:xfrm>
            <a:off x="7644765" y="2645331"/>
            <a:ext cx="6003608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3"/>
          <p:cNvSpPr/>
          <p:nvPr/>
        </p:nvSpPr>
        <p:spPr>
          <a:xfrm>
            <a:off x="7644765" y="5428774"/>
            <a:ext cx="6003608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3"/>
          <p:cNvSpPr/>
          <p:nvPr/>
        </p:nvSpPr>
        <p:spPr>
          <a:xfrm>
            <a:off x="989648" y="436480"/>
            <a:ext cx="6897052" cy="14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영유아 수와 물류량 간 관계 분석</a:t>
            </a:r>
            <a:endParaRPr/>
          </a:p>
          <a:p>
            <a:pPr indent="0" lvl="0" marL="0" marR="0" rtl="0" algn="l">
              <a:lnSpc>
                <a:spcPct val="18553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Arial"/>
              <a:buNone/>
            </a:pPr>
            <a:r>
              <a:rPr b="1" lang="ko-KR" sz="28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- 영유아 수와의 상관관계</a:t>
            </a:r>
            <a:endParaRPr sz="415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7808" y="2567860"/>
            <a:ext cx="1011939" cy="622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3898900"/>
            <a:ext cx="3937636" cy="389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6773" y="2567860"/>
            <a:ext cx="5871600" cy="99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6773" y="4874260"/>
            <a:ext cx="5871600" cy="12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3"/>
          <p:cNvSpPr txBox="1"/>
          <p:nvPr/>
        </p:nvSpPr>
        <p:spPr>
          <a:xfrm>
            <a:off x="685644" y="3381094"/>
            <a:ext cx="4064156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지역을 기준으로 나눈 상관관계</a:t>
            </a:r>
            <a:endParaRPr b="1" sz="18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3"/>
          <p:cNvSpPr txBox="1"/>
          <p:nvPr/>
        </p:nvSpPr>
        <p:spPr>
          <a:xfrm>
            <a:off x="685644" y="2237856"/>
            <a:ext cx="3810156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지역과 월을 기준으로 나눈 상관관계</a:t>
            </a:r>
            <a:endParaRPr b="1" sz="18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/>
          <p:nvPr/>
        </p:nvSpPr>
        <p:spPr>
          <a:xfrm>
            <a:off x="7644765" y="2645331"/>
            <a:ext cx="6003608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/>
          <p:nvPr/>
        </p:nvSpPr>
        <p:spPr>
          <a:xfrm>
            <a:off x="7644765" y="5428774"/>
            <a:ext cx="6003608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4"/>
          <p:cNvSpPr/>
          <p:nvPr/>
        </p:nvSpPr>
        <p:spPr>
          <a:xfrm>
            <a:off x="989648" y="436480"/>
            <a:ext cx="6897052" cy="14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영유아 수와 물류량 간 관계 분석</a:t>
            </a:r>
            <a:endParaRPr/>
          </a:p>
          <a:p>
            <a:pPr indent="0" lvl="0" marL="0" marR="0" rtl="0" algn="l">
              <a:lnSpc>
                <a:spcPct val="18553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Arial"/>
              <a:buNone/>
            </a:pPr>
            <a:r>
              <a:rPr b="1" lang="ko-KR" sz="28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- 영유아 수와의 상관관계</a:t>
            </a:r>
            <a:endParaRPr sz="415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4"/>
          <p:cNvSpPr txBox="1"/>
          <p:nvPr/>
        </p:nvSpPr>
        <p:spPr>
          <a:xfrm>
            <a:off x="685644" y="5382241"/>
            <a:ext cx="4064156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코로나 시기를 제외한 상관관계</a:t>
            </a:r>
            <a:endParaRPr b="1" sz="18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4"/>
          <p:cNvSpPr txBox="1"/>
          <p:nvPr/>
        </p:nvSpPr>
        <p:spPr>
          <a:xfrm>
            <a:off x="685644" y="2478069"/>
            <a:ext cx="3810156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년도를 기준으로 나눈 상관관계</a:t>
            </a:r>
            <a:endParaRPr b="1" sz="18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9211" y="2963485"/>
            <a:ext cx="4316425" cy="19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6223" y="5912637"/>
            <a:ext cx="4679413" cy="14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6700" y="3195123"/>
            <a:ext cx="5871600" cy="112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86700" y="5912637"/>
            <a:ext cx="5871600" cy="1322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"/>
          <p:cNvSpPr/>
          <p:nvPr/>
        </p:nvSpPr>
        <p:spPr>
          <a:xfrm>
            <a:off x="989648" y="436480"/>
            <a:ext cx="68970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영유아 수와 물류량 간 관계 분석</a:t>
            </a:r>
            <a:endParaRPr/>
          </a:p>
          <a:p>
            <a:pPr indent="0" lvl="0" marL="0" marR="0" rtl="0" algn="l">
              <a:lnSpc>
                <a:spcPct val="18553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Arial"/>
              <a:buNone/>
            </a:pPr>
            <a:r>
              <a:rPr b="1" lang="ko-KR" sz="28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- 영유아 수와의 상관관계</a:t>
            </a:r>
            <a:endParaRPr sz="415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2325" y="1171225"/>
            <a:ext cx="6714450" cy="663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15"/>
          <p:cNvGrpSpPr/>
          <p:nvPr/>
        </p:nvGrpSpPr>
        <p:grpSpPr>
          <a:xfrm>
            <a:off x="421550" y="3059082"/>
            <a:ext cx="6545630" cy="2857543"/>
            <a:chOff x="421550" y="3296425"/>
            <a:chExt cx="6545630" cy="2382875"/>
          </a:xfrm>
        </p:grpSpPr>
        <p:sp>
          <p:nvSpPr>
            <p:cNvPr id="207" name="Google Shape;207;p15"/>
            <p:cNvSpPr/>
            <p:nvPr/>
          </p:nvSpPr>
          <p:spPr>
            <a:xfrm>
              <a:off x="421552" y="3296434"/>
              <a:ext cx="6545627" cy="2382866"/>
            </a:xfrm>
            <a:prstGeom prst="rect">
              <a:avLst/>
            </a:prstGeom>
            <a:solidFill>
              <a:srgbClr val="EFE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421550" y="3296425"/>
              <a:ext cx="6545627" cy="23828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None/>
              </a:pPr>
              <a:r>
                <a:rPr b="1" lang="ko-KR" sz="1662">
                  <a:solidFill>
                    <a:srgbClr val="746558"/>
                  </a:solidFill>
                </a:rPr>
                <a:t>태어난 영유아 수가 많을수록 유아용품 물류량도 늘어나는 패턴을 보임</a:t>
              </a:r>
              <a:endParaRPr b="1" sz="1662">
                <a:solidFill>
                  <a:srgbClr val="746558"/>
                </a:solidFill>
              </a:endParaRPr>
            </a:p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None/>
              </a:pPr>
              <a:r>
                <a:rPr b="1" lang="ko-KR" sz="1662">
                  <a:solidFill>
                    <a:srgbClr val="746558"/>
                  </a:solidFill>
                </a:rPr>
                <a:t>예외적으로 코로나 시기인 2020년과 2021년에는 통상적인 추세선에 비해 영유아 수에 비해 유아용품 물류량이 크게 높은 것으로 나타남</a:t>
              </a:r>
              <a:endParaRPr b="1" sz="1662">
                <a:solidFill>
                  <a:srgbClr val="746558"/>
                </a:solidFill>
              </a:endParaRPr>
            </a:p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None/>
              </a:pPr>
              <a:r>
                <a:rPr b="1" lang="ko-KR" sz="1662">
                  <a:solidFill>
                    <a:srgbClr val="746558"/>
                  </a:solidFill>
                </a:rPr>
                <a:t>코로나 시기에 오프라인 구매가 어려워 유아용품 구매에 있어 온라인 배송 비율이 크게 늘어났기 때문인 것으로 보임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"/>
          <p:cNvSpPr/>
          <p:nvPr/>
        </p:nvSpPr>
        <p:spPr>
          <a:xfrm>
            <a:off x="7644765" y="2645331"/>
            <a:ext cx="6003608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7644765" y="5428774"/>
            <a:ext cx="6003608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989648" y="436480"/>
            <a:ext cx="6897052" cy="14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영유아 수와</a:t>
            </a: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 물류량 간 관계 분석</a:t>
            </a:r>
            <a:endParaRPr/>
          </a:p>
          <a:p>
            <a:pPr indent="0" lvl="0" marL="0" marR="0" rtl="0" algn="l">
              <a:lnSpc>
                <a:spcPct val="18553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Arial"/>
              <a:buNone/>
            </a:pPr>
            <a:r>
              <a:rPr b="1" lang="ko-KR" sz="28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- 출산율과의 상관관계</a:t>
            </a:r>
            <a:endParaRPr sz="415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6"/>
          <p:cNvSpPr txBox="1"/>
          <p:nvPr/>
        </p:nvSpPr>
        <p:spPr>
          <a:xfrm>
            <a:off x="685644" y="5382241"/>
            <a:ext cx="4064156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코로나 시기를 제외한 상관관계</a:t>
            </a:r>
            <a:endParaRPr b="1" sz="18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6"/>
          <p:cNvSpPr txBox="1"/>
          <p:nvPr/>
        </p:nvSpPr>
        <p:spPr>
          <a:xfrm>
            <a:off x="685644" y="2478069"/>
            <a:ext cx="3810156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년도를 기준으로 나눈 상관관계</a:t>
            </a:r>
            <a:endParaRPr b="1" sz="18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9211" y="2963485"/>
            <a:ext cx="3879600" cy="205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5737" y="5912637"/>
            <a:ext cx="4220125" cy="15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1591" y="3008140"/>
            <a:ext cx="5871600" cy="158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94454" y="5751532"/>
            <a:ext cx="5871600" cy="1749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/>
          <p:nvPr/>
        </p:nvSpPr>
        <p:spPr>
          <a:xfrm>
            <a:off x="989648" y="436480"/>
            <a:ext cx="6897052" cy="14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영유아 수와 물류량 간 관계 분석</a:t>
            </a:r>
            <a:endParaRPr/>
          </a:p>
          <a:p>
            <a:pPr indent="0" lvl="0" marL="0" marR="0" rtl="0" algn="l">
              <a:lnSpc>
                <a:spcPct val="18553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Arial"/>
              <a:buNone/>
            </a:pPr>
            <a:r>
              <a:rPr b="1" lang="ko-KR" sz="28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- 출산율과의 상관관계</a:t>
            </a:r>
            <a:endParaRPr sz="415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685644" y="5382241"/>
            <a:ext cx="4064156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코로나 시기를 제외한 상관관계</a:t>
            </a:r>
            <a:endParaRPr b="1" sz="18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5737" y="5912637"/>
            <a:ext cx="4220125" cy="15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4454" y="5751532"/>
            <a:ext cx="5871600" cy="17496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17"/>
          <p:cNvGrpSpPr/>
          <p:nvPr/>
        </p:nvGrpSpPr>
        <p:grpSpPr>
          <a:xfrm>
            <a:off x="1914147" y="3853146"/>
            <a:ext cx="10802107" cy="1188754"/>
            <a:chOff x="1262893" y="6478621"/>
            <a:chExt cx="12651105" cy="1186959"/>
          </a:xfrm>
        </p:grpSpPr>
        <p:sp>
          <p:nvSpPr>
            <p:cNvPr id="233" name="Google Shape;233;p17"/>
            <p:cNvSpPr/>
            <p:nvPr/>
          </p:nvSpPr>
          <p:spPr>
            <a:xfrm>
              <a:off x="1262893" y="6478621"/>
              <a:ext cx="12651105" cy="1186958"/>
            </a:xfrm>
            <a:prstGeom prst="rect">
              <a:avLst/>
            </a:prstGeom>
            <a:solidFill>
              <a:srgbClr val="EFE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2426798" y="6478622"/>
              <a:ext cx="9776805" cy="1186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None/>
              </a:pPr>
              <a:r>
                <a:rPr b="1"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감소하는 영유아 수와 출산율의 영향으로, 유아용품 판매량은 감소하고 있음</a:t>
              </a:r>
              <a:endParaRPr/>
            </a:p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None/>
              </a:pPr>
              <a:r>
                <a:rPr b="1"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따라서 유아용품 시장규모 감소를 예상하게 되지만, 아이러니하게도 시장규모와 아이 1인당 투입 금액은 증가 추세</a:t>
              </a:r>
              <a:endParaRPr/>
            </a:p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None/>
              </a:pPr>
              <a:r>
                <a:rPr b="1"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유아용품의 프리미엄화 진행 중</a:t>
              </a:r>
              <a:endParaRPr/>
            </a:p>
          </p:txBody>
        </p:sp>
      </p:grpSp>
      <p:pic>
        <p:nvPicPr>
          <p:cNvPr id="235" name="Google Shape;23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0133" y="1293309"/>
            <a:ext cx="2374900" cy="234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43366" y="436480"/>
            <a:ext cx="4222688" cy="320174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7"/>
          <p:cNvSpPr/>
          <p:nvPr/>
        </p:nvSpPr>
        <p:spPr>
          <a:xfrm flipH="1" rot="10800000">
            <a:off x="3160336" y="6349424"/>
            <a:ext cx="207128" cy="97793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8CA18E"/>
          </a:solidFill>
          <a:ln cap="flat" cmpd="sng" w="9525">
            <a:solidFill>
              <a:srgbClr val="8CA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7"/>
          <p:cNvSpPr txBox="1"/>
          <p:nvPr/>
        </p:nvSpPr>
        <p:spPr>
          <a:xfrm>
            <a:off x="10730254" y="7643432"/>
            <a:ext cx="3949566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출처: https://www.hankyung.com/article/2023090848731</a:t>
            </a:r>
            <a:endParaRPr sz="11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https://www.dailian.co.kr/news/view/1014794/</a:t>
            </a:r>
            <a:endParaRPr sz="11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"/>
          <p:cNvSpPr/>
          <p:nvPr/>
        </p:nvSpPr>
        <p:spPr>
          <a:xfrm>
            <a:off x="989648" y="436480"/>
            <a:ext cx="68970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영유아 수와 물류량 간 관계 분석</a:t>
            </a:r>
            <a:endParaRPr/>
          </a:p>
          <a:p>
            <a:pPr indent="0" lvl="0" marL="0" marR="0" rtl="0" algn="l">
              <a:lnSpc>
                <a:spcPct val="18553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Arial"/>
              <a:buNone/>
            </a:pPr>
            <a:r>
              <a:rPr b="1" lang="ko-KR" sz="28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ko-KR" sz="2800">
                <a:solidFill>
                  <a:srgbClr val="484237"/>
                </a:solidFill>
              </a:rPr>
              <a:t>출산율과</a:t>
            </a:r>
            <a:r>
              <a:rPr b="1" lang="ko-KR" sz="28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의 상관관계</a:t>
            </a:r>
            <a:endParaRPr sz="415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2325" y="1171225"/>
            <a:ext cx="6714450" cy="663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18"/>
          <p:cNvGrpSpPr/>
          <p:nvPr/>
        </p:nvGrpSpPr>
        <p:grpSpPr>
          <a:xfrm>
            <a:off x="421550" y="3059082"/>
            <a:ext cx="6545702" cy="2857584"/>
            <a:chOff x="421550" y="3296425"/>
            <a:chExt cx="6545702" cy="2382909"/>
          </a:xfrm>
        </p:grpSpPr>
        <p:sp>
          <p:nvSpPr>
            <p:cNvPr id="247" name="Google Shape;247;p18"/>
            <p:cNvSpPr/>
            <p:nvPr/>
          </p:nvSpPr>
          <p:spPr>
            <a:xfrm>
              <a:off x="421552" y="3296434"/>
              <a:ext cx="6545700" cy="2382900"/>
            </a:xfrm>
            <a:prstGeom prst="rect">
              <a:avLst/>
            </a:prstGeom>
            <a:solidFill>
              <a:srgbClr val="EFE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21550" y="3296425"/>
              <a:ext cx="6545700" cy="23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62"/>
                <a:buFont typeface="Arial"/>
                <a:buNone/>
              </a:pPr>
              <a:r>
                <a:rPr b="1" lang="ko-KR" sz="1662">
                  <a:solidFill>
                    <a:srgbClr val="746558"/>
                  </a:solidFill>
                </a:rPr>
                <a:t>출산율이 높을수록 유아용품 물류량도 늘어나는 패턴을 보임 예외적으로 코로나 시기인 2020년과 2021년에는 통상적인 추세선에 비해 출산율에 비해 유아용품 물류량이 크게 높은 것으로 나타남</a:t>
              </a:r>
              <a:endParaRPr b="1" sz="1662">
                <a:solidFill>
                  <a:srgbClr val="746558"/>
                </a:solidFill>
              </a:endParaRPr>
            </a:p>
            <a:p>
              <a:pPr indent="0" lvl="0" marL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62"/>
                <a:buFont typeface="Arial"/>
                <a:buNone/>
              </a:pPr>
              <a:r>
                <a:rPr b="1" lang="ko-KR" sz="1662">
                  <a:solidFill>
                    <a:srgbClr val="746558"/>
                  </a:solidFill>
                </a:rPr>
                <a:t>코로나 시기에 오프라인 구매가 어려워 유아용품 구매에 있어 온라인 배송 비율이 크게 늘어났기 때문인 것으로 보임</a:t>
              </a:r>
              <a:endParaRPr b="1" sz="1662">
                <a:solidFill>
                  <a:srgbClr val="746558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9"/>
          <p:cNvGraphicFramePr/>
          <p:nvPr/>
        </p:nvGraphicFramePr>
        <p:xfrm>
          <a:off x="1014518" y="2647793"/>
          <a:ext cx="2508476" cy="3000000"/>
        </p:xfrm>
        <a:graphic>
          <a:graphicData uri="http://schemas.openxmlformats.org/drawingml/2006/table">
            <a:tbl>
              <a:tblPr>
                <a:noFill/>
                <a:tableStyleId>{DB4DEA3D-9320-49BC-ABEF-BEDE2156ABCC}</a:tableStyleId>
              </a:tblPr>
              <a:tblGrid>
                <a:gridCol w="1416175"/>
                <a:gridCol w="3868300"/>
              </a:tblGrid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Calibri"/>
                        <a:buNone/>
                      </a:pPr>
                      <a:r>
                        <a:rPr b="1" lang="ko-KR" sz="1660" u="none" cap="none" strike="noStrike">
                          <a:solidFill>
                            <a:srgbClr val="5E5B55"/>
                          </a:solidFill>
                        </a:rPr>
                        <a:t>컬럼명</a:t>
                      </a:r>
                      <a:endParaRPr b="1" sz="1660" u="none" cap="none" strike="noStrike">
                        <a:solidFill>
                          <a:srgbClr val="5E5B55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C5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Calibri"/>
                        <a:buNone/>
                      </a:pPr>
                      <a:r>
                        <a:rPr b="1" lang="ko-KR" sz="1660" u="none" cap="none" strike="noStrike">
                          <a:solidFill>
                            <a:srgbClr val="5E5B55"/>
                          </a:solidFill>
                        </a:rPr>
                        <a:t>comment</a:t>
                      </a:r>
                      <a:endParaRPr b="1" sz="1660" u="none" cap="none" strike="noStrike">
                        <a:solidFill>
                          <a:srgbClr val="5E5B55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C5B6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Calibri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</a:rPr>
                        <a:t>region</a:t>
                      </a:r>
                      <a:endParaRPr sz="1660" u="none" cap="none" strike="noStrike">
                        <a:solidFill>
                          <a:srgbClr val="5E5B55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Calibri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</a:rPr>
                        <a:t>지역</a:t>
                      </a:r>
                      <a:endParaRPr sz="1660" u="none" cap="none" strike="noStrike">
                        <a:solidFill>
                          <a:srgbClr val="5E5B55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Calibri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</a:rPr>
                        <a:t>p_year</a:t>
                      </a:r>
                      <a:endParaRPr sz="1660" u="none" cap="none" strike="noStrike">
                        <a:solidFill>
                          <a:srgbClr val="5E5B55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Calibri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</a:rPr>
                        <a:t>년월</a:t>
                      </a:r>
                      <a:endParaRPr sz="1660" u="none" cap="none" strike="noStrike">
                        <a:solidFill>
                          <a:srgbClr val="5E5B55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Calibri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</a:rPr>
                        <a:t>chil</a:t>
                      </a:r>
                      <a:endParaRPr sz="1660" u="none" cap="none" strike="noStrike">
                        <a:solidFill>
                          <a:srgbClr val="5E5B55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Calibri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</a:rPr>
                        <a:t>대분류 착지 물류량 출산/육아</a:t>
                      </a:r>
                      <a:endParaRPr sz="1660" u="none" cap="none" strike="noStrike">
                        <a:solidFill>
                          <a:srgbClr val="5E5B55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55" name="Google Shape;255;p19"/>
          <p:cNvSpPr/>
          <p:nvPr/>
        </p:nvSpPr>
        <p:spPr>
          <a:xfrm>
            <a:off x="1014518" y="2165233"/>
            <a:ext cx="5284490" cy="482560"/>
          </a:xfrm>
          <a:prstGeom prst="rect">
            <a:avLst/>
          </a:prstGeom>
          <a:solidFill>
            <a:srgbClr val="EFE7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6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혼인 건수 테이블</a:t>
            </a:r>
            <a:endParaRPr/>
          </a:p>
        </p:txBody>
      </p:sp>
      <p:graphicFrame>
        <p:nvGraphicFramePr>
          <p:cNvPr id="256" name="Google Shape;256;p19"/>
          <p:cNvGraphicFramePr/>
          <p:nvPr/>
        </p:nvGraphicFramePr>
        <p:xfrm>
          <a:off x="1014518" y="5396686"/>
          <a:ext cx="2508476" cy="3000000"/>
        </p:xfrm>
        <a:graphic>
          <a:graphicData uri="http://schemas.openxmlformats.org/drawingml/2006/table">
            <a:tbl>
              <a:tblPr>
                <a:noFill/>
                <a:tableStyleId>{DB4DEA3D-9320-49BC-ABEF-BEDE2156ABCC}</a:tableStyleId>
              </a:tblPr>
              <a:tblGrid>
                <a:gridCol w="1416175"/>
                <a:gridCol w="3868300"/>
              </a:tblGrid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666666"/>
                          </a:solidFill>
                        </a:rPr>
                        <a:t>컬럼명</a:t>
                      </a:r>
                      <a:endParaRPr b="1" sz="16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C5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666666"/>
                          </a:solidFill>
                        </a:rPr>
                        <a:t>comment</a:t>
                      </a:r>
                      <a:endParaRPr b="1" sz="1600" u="none" cap="none" strike="noStrike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C5B6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region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지역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dt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년도와 월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babyc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영유아 수</a:t>
                      </a:r>
                      <a:endParaRPr sz="16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57" name="Google Shape;257;p19"/>
          <p:cNvSpPr/>
          <p:nvPr/>
        </p:nvSpPr>
        <p:spPr>
          <a:xfrm>
            <a:off x="1014518" y="4914126"/>
            <a:ext cx="5284490" cy="482560"/>
          </a:xfrm>
          <a:prstGeom prst="rect">
            <a:avLst/>
          </a:prstGeom>
          <a:solidFill>
            <a:srgbClr val="EFE7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영유아 수 테이블</a:t>
            </a:r>
            <a:endParaRPr/>
          </a:p>
        </p:txBody>
      </p:sp>
      <p:graphicFrame>
        <p:nvGraphicFramePr>
          <p:cNvPr id="258" name="Google Shape;258;p19"/>
          <p:cNvGraphicFramePr/>
          <p:nvPr/>
        </p:nvGraphicFramePr>
        <p:xfrm>
          <a:off x="982027" y="5396686"/>
          <a:ext cx="2508476" cy="3000000"/>
        </p:xfrm>
        <a:graphic>
          <a:graphicData uri="http://schemas.openxmlformats.org/drawingml/2006/table">
            <a:tbl>
              <a:tblPr>
                <a:noFill/>
                <a:tableStyleId>{DB4DEA3D-9320-49BC-ABEF-BEDE2156ABCC}</a:tableStyleId>
              </a:tblPr>
              <a:tblGrid>
                <a:gridCol w="1416175"/>
                <a:gridCol w="3868300"/>
              </a:tblGrid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b="1"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컬럼명</a:t>
                      </a:r>
                      <a:endParaRPr b="1"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C5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b="1"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comment</a:t>
                      </a:r>
                      <a:endParaRPr b="1"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C5B6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행넘버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chil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출산/육아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babyc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영유아 수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marry_count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월별 혼인 건수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59" name="Google Shape;259;p19"/>
          <p:cNvSpPr/>
          <p:nvPr/>
        </p:nvSpPr>
        <p:spPr>
          <a:xfrm>
            <a:off x="982027" y="4914126"/>
            <a:ext cx="5284490" cy="482560"/>
          </a:xfrm>
          <a:prstGeom prst="rect">
            <a:avLst/>
          </a:prstGeom>
          <a:solidFill>
            <a:srgbClr val="EFE7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sz="166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다중회귀분석 사용 테이블</a:t>
            </a:r>
            <a:endParaRPr/>
          </a:p>
        </p:txBody>
      </p:sp>
      <p:pic>
        <p:nvPicPr>
          <p:cNvPr id="260" name="Google Shape;26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8210" y="2647793"/>
            <a:ext cx="3303744" cy="12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4282" y="5340621"/>
            <a:ext cx="5871600" cy="1344479"/>
          </a:xfrm>
          <a:prstGeom prst="rect">
            <a:avLst/>
          </a:prstGeom>
          <a:solidFill>
            <a:srgbClr val="F3F3F3"/>
          </a:solidFill>
          <a:ln>
            <a:noFill/>
          </a:ln>
        </p:spPr>
      </p:pic>
      <p:sp>
        <p:nvSpPr>
          <p:cNvPr id="262" name="Google Shape;262;p19"/>
          <p:cNvSpPr/>
          <p:nvPr/>
        </p:nvSpPr>
        <p:spPr>
          <a:xfrm>
            <a:off x="989648" y="436480"/>
            <a:ext cx="6897052" cy="14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영유아 수와 물류량 간 관계 분석</a:t>
            </a:r>
            <a:endParaRPr/>
          </a:p>
          <a:p>
            <a:pPr indent="0" lvl="0" marL="0" marR="0" rtl="0" algn="l">
              <a:lnSpc>
                <a:spcPct val="18553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Arial"/>
              <a:buNone/>
            </a:pPr>
            <a:r>
              <a:rPr b="1" lang="ko-KR" sz="28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- 다중회귀분석</a:t>
            </a:r>
            <a:endParaRPr sz="415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8" name="Google Shape;26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138" y="2097417"/>
            <a:ext cx="7446961" cy="8196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9" name="Google Shape;26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6106" y="3110781"/>
            <a:ext cx="3431024" cy="10061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20"/>
          <p:cNvGrpSpPr/>
          <p:nvPr/>
        </p:nvGrpSpPr>
        <p:grpSpPr>
          <a:xfrm>
            <a:off x="8256657" y="553495"/>
            <a:ext cx="7196833" cy="3488691"/>
            <a:chOff x="7644765" y="553495"/>
            <a:chExt cx="7196833" cy="3488691"/>
          </a:xfrm>
        </p:grpSpPr>
        <p:sp>
          <p:nvSpPr>
            <p:cNvPr id="271" name="Google Shape;271;p20"/>
            <p:cNvSpPr/>
            <p:nvPr/>
          </p:nvSpPr>
          <p:spPr>
            <a:xfrm>
              <a:off x="8304949" y="553495"/>
              <a:ext cx="4683240" cy="3488691"/>
            </a:xfrm>
            <a:prstGeom prst="roundRect">
              <a:avLst>
                <a:gd fmla="val 16667" name="adj"/>
              </a:avLst>
            </a:prstGeom>
            <a:solidFill>
              <a:srgbClr val="EFE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0"/>
            <p:cNvSpPr/>
            <p:nvPr/>
          </p:nvSpPr>
          <p:spPr>
            <a:xfrm>
              <a:off x="7644765" y="870514"/>
              <a:ext cx="6003608" cy="3958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7264"/>
                </a:buClr>
                <a:buSzPts val="2078"/>
                <a:buFont typeface="Arial"/>
                <a:buNone/>
              </a:pPr>
              <a:r>
                <a:rPr b="1" lang="ko-KR" sz="2078">
                  <a:solidFill>
                    <a:srgbClr val="807264"/>
                  </a:solidFill>
                  <a:latin typeface="Arial"/>
                  <a:ea typeface="Arial"/>
                  <a:cs typeface="Arial"/>
                  <a:sym typeface="Arial"/>
                </a:rPr>
                <a:t>다중회귀분석 모델</a:t>
              </a:r>
              <a:endParaRPr sz="2078">
                <a:solidFill>
                  <a:srgbClr val="80726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7644765" y="1503926"/>
              <a:ext cx="6003608" cy="3165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7264"/>
                </a:buClr>
                <a:buSzPts val="1662"/>
                <a:buFont typeface="Arial"/>
                <a:buNone/>
              </a:pPr>
              <a:r>
                <a:rPr b="1" lang="ko-KR" sz="1662">
                  <a:solidFill>
                    <a:srgbClr val="807264"/>
                  </a:solidFill>
                  <a:latin typeface="Arial"/>
                  <a:ea typeface="Arial"/>
                  <a:cs typeface="Arial"/>
                  <a:sym typeface="Arial"/>
                </a:rPr>
                <a:t>Y= 0.2214X1 + 15.3688X2 - 762.1224</a:t>
              </a:r>
              <a:endParaRPr sz="1662">
                <a:solidFill>
                  <a:srgbClr val="8072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8837990" y="2146943"/>
              <a:ext cx="6003608" cy="3165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7264"/>
                </a:buClr>
                <a:buSzPts val="1662"/>
                <a:buFont typeface="Arial"/>
                <a:buNone/>
              </a:pPr>
              <a:r>
                <a:rPr lang="ko-KR" sz="1662">
                  <a:solidFill>
                    <a:srgbClr val="807264"/>
                  </a:solidFill>
                  <a:latin typeface="Arial"/>
                  <a:ea typeface="Arial"/>
                  <a:cs typeface="Arial"/>
                  <a:sym typeface="Arial"/>
                </a:rPr>
                <a:t>Y= 출산/육아용품 물류량</a:t>
              </a:r>
              <a:endParaRPr sz="1662">
                <a:solidFill>
                  <a:srgbClr val="8072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8837990" y="2701060"/>
              <a:ext cx="6003608" cy="3165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7264"/>
                </a:buClr>
                <a:buSzPts val="1662"/>
                <a:buFont typeface="Arial"/>
                <a:buNone/>
              </a:pPr>
              <a:r>
                <a:rPr lang="ko-KR" sz="1662">
                  <a:solidFill>
                    <a:srgbClr val="807264"/>
                  </a:solidFill>
                  <a:latin typeface="Arial"/>
                  <a:ea typeface="Arial"/>
                  <a:cs typeface="Arial"/>
                  <a:sym typeface="Arial"/>
                </a:rPr>
                <a:t>X1 = 영유아 수</a:t>
              </a:r>
              <a:endParaRPr sz="1662">
                <a:solidFill>
                  <a:srgbClr val="8072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8837990" y="3255177"/>
              <a:ext cx="6003608" cy="3165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7264"/>
                </a:buClr>
                <a:buSzPts val="1662"/>
                <a:buFont typeface="Arial"/>
                <a:buNone/>
              </a:pPr>
              <a:r>
                <a:rPr lang="ko-KR" sz="1662">
                  <a:solidFill>
                    <a:srgbClr val="807264"/>
                  </a:solidFill>
                  <a:latin typeface="Arial"/>
                  <a:ea typeface="Arial"/>
                  <a:cs typeface="Arial"/>
                  <a:sym typeface="Arial"/>
                </a:rPr>
                <a:t>X2 = 결혼 건수</a:t>
              </a:r>
              <a:endParaRPr sz="1662">
                <a:solidFill>
                  <a:srgbClr val="8072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20"/>
          <p:cNvSpPr/>
          <p:nvPr/>
        </p:nvSpPr>
        <p:spPr>
          <a:xfrm>
            <a:off x="1095256" y="4580110"/>
            <a:ext cx="52745" cy="3492000"/>
          </a:xfrm>
          <a:prstGeom prst="rect">
            <a:avLst/>
          </a:prstGeom>
          <a:solidFill>
            <a:srgbClr val="D2CC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890647" y="5026960"/>
            <a:ext cx="461843" cy="461843"/>
          </a:xfrm>
          <a:prstGeom prst="roundRect">
            <a:avLst>
              <a:gd fmla="val 34288" name="adj"/>
            </a:avLst>
          </a:prstGeom>
          <a:solidFill>
            <a:srgbClr val="D3C5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20"/>
          <p:cNvGrpSpPr/>
          <p:nvPr/>
        </p:nvGrpSpPr>
        <p:grpSpPr>
          <a:xfrm>
            <a:off x="1987153" y="4849021"/>
            <a:ext cx="11653599" cy="725448"/>
            <a:chOff x="1987153" y="5330428"/>
            <a:chExt cx="11653599" cy="725448"/>
          </a:xfrm>
        </p:grpSpPr>
        <p:sp>
          <p:nvSpPr>
            <p:cNvPr id="280" name="Google Shape;280;p20"/>
            <p:cNvSpPr/>
            <p:nvPr/>
          </p:nvSpPr>
          <p:spPr>
            <a:xfrm>
              <a:off x="1987153" y="5330428"/>
              <a:ext cx="11653599" cy="3165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Char char="•"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독립변수 : 영유아수 &amp; 혼인 건수</a:t>
              </a: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1987153" y="5739289"/>
              <a:ext cx="11653599" cy="3165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Char char="•"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종속변수 : 출산/육아 물류량</a:t>
              </a:r>
              <a:endParaRPr/>
            </a:p>
          </p:txBody>
        </p:sp>
      </p:grpSp>
      <p:sp>
        <p:nvSpPr>
          <p:cNvPr id="282" name="Google Shape;282;p20"/>
          <p:cNvSpPr/>
          <p:nvPr/>
        </p:nvSpPr>
        <p:spPr>
          <a:xfrm>
            <a:off x="874813" y="6095189"/>
            <a:ext cx="461843" cy="461843"/>
          </a:xfrm>
          <a:prstGeom prst="roundRect">
            <a:avLst>
              <a:gd fmla="val 34288" name="adj"/>
            </a:avLst>
          </a:prstGeom>
          <a:solidFill>
            <a:srgbClr val="D3C5B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283;p20"/>
          <p:cNvGrpSpPr/>
          <p:nvPr/>
        </p:nvGrpSpPr>
        <p:grpSpPr>
          <a:xfrm>
            <a:off x="1987153" y="5953564"/>
            <a:ext cx="11653599" cy="725448"/>
            <a:chOff x="1987153" y="6847403"/>
            <a:chExt cx="11653599" cy="725448"/>
          </a:xfrm>
        </p:grpSpPr>
        <p:sp>
          <p:nvSpPr>
            <p:cNvPr id="284" name="Google Shape;284;p20"/>
            <p:cNvSpPr/>
            <p:nvPr/>
          </p:nvSpPr>
          <p:spPr>
            <a:xfrm>
              <a:off x="1987153" y="6847403"/>
              <a:ext cx="11653599" cy="3165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Char char="•"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귀무가설: 출산/육아용품은 영유아수 및 결혼 건수와 관련이 없다.</a:t>
              </a: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1987153" y="7256264"/>
              <a:ext cx="11653599" cy="3165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Char char="•"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대립가설: 출산/육아용품은 영유아수 및 결혼 건수와 관련이 있다.</a:t>
              </a:r>
              <a:endParaRPr/>
            </a:p>
          </p:txBody>
        </p:sp>
      </p:grpSp>
      <p:sp>
        <p:nvSpPr>
          <p:cNvPr id="286" name="Google Shape;286;p20"/>
          <p:cNvSpPr/>
          <p:nvPr/>
        </p:nvSpPr>
        <p:spPr>
          <a:xfrm>
            <a:off x="890647" y="7163418"/>
            <a:ext cx="461843" cy="461843"/>
          </a:xfrm>
          <a:prstGeom prst="roundRect">
            <a:avLst>
              <a:gd fmla="val 34288" name="adj"/>
            </a:avLst>
          </a:prstGeom>
          <a:solidFill>
            <a:srgbClr val="D3C5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20"/>
          <p:cNvGrpSpPr/>
          <p:nvPr/>
        </p:nvGrpSpPr>
        <p:grpSpPr>
          <a:xfrm>
            <a:off x="1987153" y="7058108"/>
            <a:ext cx="11653599" cy="725447"/>
            <a:chOff x="1987153" y="8364379"/>
            <a:chExt cx="11653599" cy="725447"/>
          </a:xfrm>
        </p:grpSpPr>
        <p:sp>
          <p:nvSpPr>
            <p:cNvPr id="288" name="Google Shape;288;p20"/>
            <p:cNvSpPr/>
            <p:nvPr/>
          </p:nvSpPr>
          <p:spPr>
            <a:xfrm>
              <a:off x="1987153" y="8364379"/>
              <a:ext cx="11653599" cy="3165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Char char="•"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p-value가 유의수준 0.05보다 작기 때문에 귀무가설이 기각되며, 대립가설이 채택된다.</a:t>
              </a: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1987153" y="8773239"/>
              <a:ext cx="11653599" cy="3165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Char char="•"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따라서 </a:t>
              </a:r>
              <a:r>
                <a:rPr b="1"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출산/육아용품은 결혼건수 및 영유아수와 관련이 있으며 해당 다중회귀분석 모델은 타당하다.</a:t>
              </a:r>
              <a:endParaRPr/>
            </a:p>
          </p:txBody>
        </p:sp>
      </p:grpSp>
      <p:sp>
        <p:nvSpPr>
          <p:cNvPr id="290" name="Google Shape;290;p20"/>
          <p:cNvSpPr/>
          <p:nvPr/>
        </p:nvSpPr>
        <p:spPr>
          <a:xfrm>
            <a:off x="989648" y="436480"/>
            <a:ext cx="6897052" cy="14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영유아 수와 물류량 간 관계 분석</a:t>
            </a:r>
            <a:endParaRPr/>
          </a:p>
          <a:p>
            <a:pPr indent="0" lvl="0" marL="0" marR="0" rtl="0" algn="l">
              <a:lnSpc>
                <a:spcPct val="18553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Arial"/>
              <a:buNone/>
            </a:pPr>
            <a:r>
              <a:rPr b="1" lang="ko-KR" sz="28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- 다중회귀분석</a:t>
            </a:r>
            <a:endParaRPr sz="415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16841" y="4640874"/>
            <a:ext cx="4683240" cy="175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1"/>
          <p:cNvSpPr/>
          <p:nvPr/>
        </p:nvSpPr>
        <p:spPr>
          <a:xfrm>
            <a:off x="989648" y="2733080"/>
            <a:ext cx="12651105" cy="39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078"/>
              <a:buFont typeface="Arial"/>
              <a:buNone/>
            </a:pPr>
            <a:r>
              <a:rPr b="1" lang="ko-KR" sz="2078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분석 목적</a:t>
            </a:r>
            <a:endParaRPr sz="2078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1"/>
          <p:cNvSpPr/>
          <p:nvPr/>
        </p:nvSpPr>
        <p:spPr>
          <a:xfrm>
            <a:off x="1327428" y="3425785"/>
            <a:ext cx="12313325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2"/>
              <a:buFont typeface="Arial"/>
              <a:buChar char="•"/>
            </a:pPr>
            <a:r>
              <a:rPr b="1"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명절 기간에 급증하는 택배 수요를 정량화하여 물류 관리 및 운영의 최적화를 도모</a:t>
            </a:r>
            <a:r>
              <a:rPr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하고자 함</a:t>
            </a:r>
            <a:endParaRPr/>
          </a:p>
        </p:txBody>
      </p:sp>
      <p:sp>
        <p:nvSpPr>
          <p:cNvPr id="301" name="Google Shape;301;p21"/>
          <p:cNvSpPr/>
          <p:nvPr/>
        </p:nvSpPr>
        <p:spPr>
          <a:xfrm>
            <a:off x="989648" y="4039195"/>
            <a:ext cx="12651105" cy="39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078"/>
              <a:buFont typeface="Arial"/>
              <a:buNone/>
            </a:pPr>
            <a:r>
              <a:rPr b="1" lang="ko-KR" sz="2078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조사 항목</a:t>
            </a:r>
            <a:endParaRPr sz="2078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1"/>
          <p:cNvSpPr/>
          <p:nvPr/>
        </p:nvSpPr>
        <p:spPr>
          <a:xfrm>
            <a:off x="1327428" y="4731901"/>
            <a:ext cx="12313325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2"/>
              <a:buFont typeface="Arial"/>
              <a:buChar char="•"/>
            </a:pPr>
            <a:r>
              <a:rPr b="1"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조사 기념일: 설, 추석</a:t>
            </a:r>
            <a:endParaRPr sz="1662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1"/>
          <p:cNvSpPr/>
          <p:nvPr/>
        </p:nvSpPr>
        <p:spPr>
          <a:xfrm>
            <a:off x="1327428" y="5140762"/>
            <a:ext cx="12313325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2"/>
              <a:buFont typeface="Arial"/>
              <a:buChar char="•"/>
            </a:pPr>
            <a:r>
              <a:rPr b="1"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조사 기간: 명절 당일 전후 4일</a:t>
            </a:r>
            <a:endParaRPr sz="1662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1"/>
          <p:cNvSpPr/>
          <p:nvPr/>
        </p:nvSpPr>
        <p:spPr>
          <a:xfrm>
            <a:off x="1327428" y="5549622"/>
            <a:ext cx="12313325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2"/>
              <a:buFont typeface="Arial"/>
              <a:buChar char="•"/>
            </a:pPr>
            <a:r>
              <a:rPr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설과 추석은 음력으로 쇠기 때문에 해당 년도의 양력 날짜로 변경해 입력함</a:t>
            </a:r>
            <a:endParaRPr sz="1662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1"/>
          <p:cNvSpPr/>
          <p:nvPr/>
        </p:nvSpPr>
        <p:spPr>
          <a:xfrm>
            <a:off x="1327428" y="5958483"/>
            <a:ext cx="12313325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2"/>
              <a:buFont typeface="Arial"/>
              <a:buChar char="•"/>
            </a:pPr>
            <a:r>
              <a:rPr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명절 당일을 포함한 전후 4일(총 9일)을 조사 기간으로 설정</a:t>
            </a:r>
            <a:endParaRPr sz="1662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1"/>
          <p:cNvSpPr/>
          <p:nvPr/>
        </p:nvSpPr>
        <p:spPr>
          <a:xfrm>
            <a:off x="1327428" y="6367343"/>
            <a:ext cx="12313325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2"/>
              <a:buFont typeface="Arial"/>
              <a:buChar char="•"/>
            </a:pPr>
            <a:r>
              <a:rPr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연휴, 주말, 대체공휴일로 인해 택배가 제때 도착하지 못하는 것을 감안, </a:t>
            </a:r>
            <a:endParaRPr/>
          </a:p>
          <a:p>
            <a:pPr indent="0" lvl="0" marL="0" marR="0" rtl="0" algn="l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b="1"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조사 기간 중 가장 택배량이 많은 날을 명절 배송량의 기준일로 삼음</a:t>
            </a:r>
            <a:endParaRPr/>
          </a:p>
        </p:txBody>
      </p:sp>
      <p:sp>
        <p:nvSpPr>
          <p:cNvPr id="307" name="Google Shape;307;p21"/>
          <p:cNvSpPr/>
          <p:nvPr/>
        </p:nvSpPr>
        <p:spPr>
          <a:xfrm>
            <a:off x="989648" y="436480"/>
            <a:ext cx="6897052" cy="14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명절 물류량 분석</a:t>
            </a:r>
            <a:endParaRPr/>
          </a:p>
          <a:p>
            <a:pPr indent="0" lvl="0" marL="0" marR="0" rtl="0" algn="l">
              <a:lnSpc>
                <a:spcPct val="18553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Arial"/>
              <a:buNone/>
            </a:pPr>
            <a:r>
              <a:rPr b="1" lang="ko-KR" sz="28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- 질문 소개</a:t>
            </a:r>
            <a:endParaRPr sz="415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989649" y="412130"/>
            <a:ext cx="1630978" cy="65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목차     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22;p4"/>
          <p:cNvGrpSpPr/>
          <p:nvPr/>
        </p:nvGrpSpPr>
        <p:grpSpPr>
          <a:xfrm>
            <a:off x="2620506" y="2398272"/>
            <a:ext cx="9389387" cy="4288155"/>
            <a:chOff x="2422446" y="2794040"/>
            <a:chExt cx="9389387" cy="4288155"/>
          </a:xfrm>
        </p:grpSpPr>
        <p:pic>
          <p:nvPicPr>
            <p:cNvPr descr="preencoded.png" id="23" name="Google Shape;23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25560" y="2794040"/>
              <a:ext cx="659725" cy="659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24;p4"/>
            <p:cNvSpPr/>
            <p:nvPr/>
          </p:nvSpPr>
          <p:spPr>
            <a:xfrm>
              <a:off x="2422565" y="3717608"/>
              <a:ext cx="2865834" cy="412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498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2598"/>
                <a:buFont typeface="Arial"/>
                <a:buNone/>
              </a:pPr>
              <a:r>
                <a:rPr b="1" lang="ko-KR" sz="2598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분석 목적 및 배경</a:t>
              </a:r>
              <a:endParaRPr sz="2598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eencoded.png" id="25" name="Google Shape;25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87277" y="2794040"/>
              <a:ext cx="659725" cy="659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26;p4"/>
            <p:cNvSpPr/>
            <p:nvPr/>
          </p:nvSpPr>
          <p:spPr>
            <a:xfrm>
              <a:off x="5684282" y="3717608"/>
              <a:ext cx="2865834" cy="824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498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2598"/>
                <a:buFont typeface="Arial"/>
                <a:buNone/>
              </a:pPr>
              <a:r>
                <a:rPr b="1" lang="ko-KR" sz="2598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데이터 및 </a:t>
              </a:r>
              <a:endParaRPr/>
            </a:p>
            <a:p>
              <a:pPr indent="0" lvl="0" marL="0" marR="0" rtl="0" algn="ctr">
                <a:lnSpc>
                  <a:spcPct val="12498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2598"/>
                <a:buFont typeface="Arial"/>
                <a:buNone/>
              </a:pPr>
              <a:r>
                <a:rPr b="1" lang="ko-KR" sz="2598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테이블 소개</a:t>
              </a:r>
              <a:endParaRPr sz="2598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eencoded.png" id="27" name="Google Shape;27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048994" y="2794040"/>
              <a:ext cx="659725" cy="659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28;p4"/>
            <p:cNvSpPr/>
            <p:nvPr/>
          </p:nvSpPr>
          <p:spPr>
            <a:xfrm>
              <a:off x="8945999" y="3717608"/>
              <a:ext cx="2865834" cy="824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498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2598"/>
                <a:buFont typeface="Arial"/>
                <a:buNone/>
              </a:pPr>
              <a:r>
                <a:rPr b="1" lang="ko-KR" sz="2598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영유아 수와 물류량 간 관계 분석</a:t>
              </a:r>
              <a:endParaRPr sz="2598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eencoded.png" id="29" name="Google Shape;29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525560" y="5350546"/>
              <a:ext cx="659725" cy="659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4"/>
            <p:cNvSpPr/>
            <p:nvPr/>
          </p:nvSpPr>
          <p:spPr>
            <a:xfrm>
              <a:off x="2422446" y="6274114"/>
              <a:ext cx="2865953" cy="412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498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2598"/>
                <a:buFont typeface="Arial"/>
                <a:buNone/>
              </a:pPr>
              <a:r>
                <a:rPr b="1" lang="ko-KR" sz="2598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명절 물류량 분석</a:t>
              </a:r>
              <a:endParaRPr sz="2598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eencoded.png" id="31" name="Google Shape;31;p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787277" y="5334000"/>
              <a:ext cx="659725" cy="659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32;p4"/>
            <p:cNvSpPr/>
            <p:nvPr/>
          </p:nvSpPr>
          <p:spPr>
            <a:xfrm>
              <a:off x="5684282" y="6257568"/>
              <a:ext cx="2865834" cy="824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498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2598"/>
                <a:buFont typeface="Arial"/>
                <a:buNone/>
              </a:pPr>
              <a:r>
                <a:rPr b="1" lang="ko-KR" sz="2598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오배송 </a:t>
              </a:r>
              <a:endParaRPr/>
            </a:p>
            <a:p>
              <a:pPr indent="0" lvl="0" marL="0" marR="0" rtl="0" algn="ctr">
                <a:lnSpc>
                  <a:spcPct val="12498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2598"/>
                <a:buFont typeface="Arial"/>
                <a:buNone/>
              </a:pPr>
              <a:r>
                <a:rPr b="1" lang="ko-KR" sz="2598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발생 현황 분석</a:t>
              </a:r>
              <a:endParaRPr sz="2598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eencoded.png" id="33" name="Google Shape;33;p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048994" y="5334000"/>
              <a:ext cx="659725" cy="659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34;p4"/>
            <p:cNvSpPr/>
            <p:nvPr/>
          </p:nvSpPr>
          <p:spPr>
            <a:xfrm>
              <a:off x="8945999" y="6257568"/>
              <a:ext cx="2865834" cy="412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498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2598"/>
                <a:buFont typeface="Arial"/>
                <a:buNone/>
              </a:pPr>
              <a:r>
                <a:rPr b="1" lang="ko-KR" sz="2598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결론 및 한계</a:t>
              </a:r>
              <a:endParaRPr sz="2598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p4"/>
          <p:cNvSpPr/>
          <p:nvPr/>
        </p:nvSpPr>
        <p:spPr>
          <a:xfrm>
            <a:off x="2620626" y="741993"/>
            <a:ext cx="12600000" cy="25200"/>
          </a:xfrm>
          <a:prstGeom prst="flowChartAlternateProcess">
            <a:avLst/>
          </a:prstGeom>
          <a:solidFill>
            <a:srgbClr val="B7AA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2"/>
          <p:cNvSpPr/>
          <p:nvPr/>
        </p:nvSpPr>
        <p:spPr>
          <a:xfrm>
            <a:off x="989648" y="436480"/>
            <a:ext cx="6897052" cy="14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명절 물류량 분석</a:t>
            </a:r>
            <a:endParaRPr/>
          </a:p>
          <a:p>
            <a:pPr indent="0" lvl="0" marL="0" marR="0" rtl="0" algn="l">
              <a:lnSpc>
                <a:spcPct val="18553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Arial"/>
              <a:buNone/>
            </a:pPr>
            <a:r>
              <a:rPr b="1" lang="ko-KR" sz="28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- 분석 결과</a:t>
            </a:r>
            <a:endParaRPr sz="415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2386" y="3009170"/>
            <a:ext cx="2963860" cy="3351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4155" y="2290680"/>
            <a:ext cx="6464076" cy="4788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3" name="Google Shape;32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648" y="3165157"/>
            <a:ext cx="6003608" cy="1899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4" name="Google Shape;32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648" y="5014317"/>
            <a:ext cx="6003608" cy="191678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3"/>
          <p:cNvSpPr/>
          <p:nvPr/>
        </p:nvSpPr>
        <p:spPr>
          <a:xfrm>
            <a:off x="7982545" y="1774627"/>
            <a:ext cx="5665827" cy="63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2"/>
              <a:buFont typeface="Arial"/>
              <a:buChar char="•"/>
            </a:pPr>
            <a:r>
              <a:rPr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명절 전후 4일의 조사 기간 중 </a:t>
            </a:r>
            <a:r>
              <a:rPr b="1"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택배량이 가장 많은 날</a:t>
            </a:r>
            <a:r>
              <a:rPr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은 일반적으로 </a:t>
            </a:r>
            <a:r>
              <a:rPr b="1"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명절 당일의 2, 3일 후</a:t>
            </a:r>
            <a:r>
              <a:rPr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인 것으로 확인됨</a:t>
            </a:r>
            <a:endParaRPr/>
          </a:p>
        </p:txBody>
      </p:sp>
      <p:grpSp>
        <p:nvGrpSpPr>
          <p:cNvPr id="326" name="Google Shape;326;p23"/>
          <p:cNvGrpSpPr/>
          <p:nvPr/>
        </p:nvGrpSpPr>
        <p:grpSpPr>
          <a:xfrm>
            <a:off x="7982545" y="3041154"/>
            <a:ext cx="5665827" cy="1991796"/>
            <a:chOff x="7982545" y="3199448"/>
            <a:chExt cx="5665827" cy="1991796"/>
          </a:xfrm>
        </p:grpSpPr>
        <p:sp>
          <p:nvSpPr>
            <p:cNvPr id="327" name="Google Shape;327;p23"/>
            <p:cNvSpPr/>
            <p:nvPr/>
          </p:nvSpPr>
          <p:spPr>
            <a:xfrm>
              <a:off x="7982545" y="3199448"/>
              <a:ext cx="5665827" cy="1266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Char char="•"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명절 배송량은 2020년과 2021년을 기점으로 감소하는 추세를 보이고 있으며, 표준편차와 일일 배송량 순위 역시 하락하고 있음. </a:t>
              </a:r>
              <a:r>
                <a:rPr b="1"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명절 물류량이 연평균 물류량에 대해 갖는 강한 우위가 줄어들고 있음</a:t>
              </a:r>
              <a:endParaRPr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7982545" y="4558070"/>
              <a:ext cx="5665827" cy="633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Char char="•"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이는 </a:t>
              </a:r>
              <a:r>
                <a:rPr b="1"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과거보다 명절의 중요성을 낮게 평가하는 경향이 물류량에도 반영</a:t>
              </a: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되었음을 시사함</a:t>
              </a:r>
              <a:endParaRPr/>
            </a:p>
          </p:txBody>
        </p:sp>
      </p:grpSp>
      <p:sp>
        <p:nvSpPr>
          <p:cNvPr id="329" name="Google Shape;329;p23"/>
          <p:cNvSpPr/>
          <p:nvPr/>
        </p:nvSpPr>
        <p:spPr>
          <a:xfrm>
            <a:off x="7644765" y="5428774"/>
            <a:ext cx="6003608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r>
              <a:t/>
            </a:r>
            <a:endParaRPr sz="1662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p23"/>
          <p:cNvGrpSpPr/>
          <p:nvPr/>
        </p:nvGrpSpPr>
        <p:grpSpPr>
          <a:xfrm>
            <a:off x="7982545" y="5666304"/>
            <a:ext cx="5665827" cy="1991796"/>
            <a:chOff x="7982545" y="5982891"/>
            <a:chExt cx="5665827" cy="1991796"/>
          </a:xfrm>
        </p:grpSpPr>
        <p:sp>
          <p:nvSpPr>
            <p:cNvPr id="331" name="Google Shape;331;p23"/>
            <p:cNvSpPr/>
            <p:nvPr/>
          </p:nvSpPr>
          <p:spPr>
            <a:xfrm>
              <a:off x="7982545" y="5982891"/>
              <a:ext cx="5665827" cy="633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Char char="•"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명절 특수의 영향력이 감소하면서 생산업체와 유통업체는 명절 전략을 재고할 필요가 있음</a:t>
              </a: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7982545" y="6708338"/>
              <a:ext cx="5665827" cy="1266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Char char="•"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다만, </a:t>
              </a:r>
              <a:r>
                <a:rPr b="1"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코로나 시기</a:t>
              </a: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에 고향 방문이 어려워지며 명절 선물 물량이 증가한 점과 코로나 시기에 급증했던 연평균 택배량을 고려해야 함. 이러한 요인들을 </a:t>
              </a:r>
              <a:r>
                <a:rPr b="1"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포함한 해석이기에 이후의 추이를 추가로 살펴봐야 할 것임</a:t>
              </a:r>
              <a:endParaRPr/>
            </a:p>
          </p:txBody>
        </p:sp>
      </p:grpSp>
      <p:sp>
        <p:nvSpPr>
          <p:cNvPr id="333" name="Google Shape;333;p23"/>
          <p:cNvSpPr/>
          <p:nvPr/>
        </p:nvSpPr>
        <p:spPr>
          <a:xfrm>
            <a:off x="989648" y="436480"/>
            <a:ext cx="6897052" cy="14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명절 물류량 분석</a:t>
            </a:r>
            <a:endParaRPr/>
          </a:p>
          <a:p>
            <a:pPr indent="0" lvl="0" marL="0" marR="0" rtl="0" algn="l">
              <a:lnSpc>
                <a:spcPct val="18553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Arial"/>
              <a:buNone/>
            </a:pPr>
            <a:r>
              <a:rPr b="1" lang="ko-KR" sz="28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- 분석 결과</a:t>
            </a:r>
            <a:endParaRPr sz="415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" name="Google Shape;334;p23"/>
          <p:cNvGrpSpPr/>
          <p:nvPr/>
        </p:nvGrpSpPr>
        <p:grpSpPr>
          <a:xfrm>
            <a:off x="1820909" y="3327400"/>
            <a:ext cx="4744991" cy="3552904"/>
            <a:chOff x="1462850" y="2015200"/>
            <a:chExt cx="6848221" cy="5861221"/>
          </a:xfrm>
        </p:grpSpPr>
        <p:grpSp>
          <p:nvGrpSpPr>
            <p:cNvPr id="335" name="Google Shape;335;p23"/>
            <p:cNvGrpSpPr/>
            <p:nvPr/>
          </p:nvGrpSpPr>
          <p:grpSpPr>
            <a:xfrm>
              <a:off x="3623735" y="2015200"/>
              <a:ext cx="4687336" cy="4626394"/>
              <a:chOff x="7843700" y="2137375"/>
              <a:chExt cx="6547474" cy="5613875"/>
            </a:xfrm>
          </p:grpSpPr>
          <p:grpSp>
            <p:nvGrpSpPr>
              <p:cNvPr id="336" name="Google Shape;336;p23"/>
              <p:cNvGrpSpPr/>
              <p:nvPr/>
            </p:nvGrpSpPr>
            <p:grpSpPr>
              <a:xfrm>
                <a:off x="12085250" y="2137375"/>
                <a:ext cx="2305924" cy="5613875"/>
                <a:chOff x="12173935" y="1679525"/>
                <a:chExt cx="2477091" cy="5613875"/>
              </a:xfrm>
            </p:grpSpPr>
            <p:grpSp>
              <p:nvGrpSpPr>
                <p:cNvPr id="337" name="Google Shape;337;p23"/>
                <p:cNvGrpSpPr/>
                <p:nvPr/>
              </p:nvGrpSpPr>
              <p:grpSpPr>
                <a:xfrm>
                  <a:off x="12247485" y="1679525"/>
                  <a:ext cx="2403541" cy="5493050"/>
                  <a:chOff x="12247485" y="1679525"/>
                  <a:chExt cx="2403541" cy="5493050"/>
                </a:xfrm>
              </p:grpSpPr>
              <p:grpSp>
                <p:nvGrpSpPr>
                  <p:cNvPr id="338" name="Google Shape;338;p23"/>
                  <p:cNvGrpSpPr/>
                  <p:nvPr/>
                </p:nvGrpSpPr>
                <p:grpSpPr>
                  <a:xfrm>
                    <a:off x="12247485" y="1679525"/>
                    <a:ext cx="2403540" cy="2372661"/>
                    <a:chOff x="12247485" y="1679525"/>
                    <a:chExt cx="2403540" cy="2372661"/>
                  </a:xfrm>
                </p:grpSpPr>
                <p:sp>
                  <p:nvSpPr>
                    <p:cNvPr id="339" name="Google Shape;339;p23"/>
                    <p:cNvSpPr/>
                    <p:nvPr/>
                  </p:nvSpPr>
                  <p:spPr>
                    <a:xfrm>
                      <a:off x="12247485" y="3430885"/>
                      <a:ext cx="2206499" cy="621301"/>
                    </a:xfrm>
                    <a:prstGeom prst="ellipse">
                      <a:avLst/>
                    </a:prstGeom>
                    <a:solidFill>
                      <a:srgbClr val="000000">
                        <a:alpha val="0"/>
                      </a:srgbClr>
                    </a:solidFill>
                    <a:ln cap="flat" cmpd="sng" w="38100">
                      <a:solidFill>
                        <a:srgbClr val="8CA18E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0" name="Google Shape;340;p23"/>
                    <p:cNvSpPr/>
                    <p:nvPr/>
                  </p:nvSpPr>
                  <p:spPr>
                    <a:xfrm>
                      <a:off x="14340225" y="1679525"/>
                      <a:ext cx="310800" cy="2082900"/>
                    </a:xfrm>
                    <a:prstGeom prst="upArrow">
                      <a:avLst>
                        <a:gd fmla="val 50000" name="adj1"/>
                        <a:gd fmla="val 50000" name="adj2"/>
                      </a:avLst>
                    </a:prstGeom>
                    <a:solidFill>
                      <a:srgbClr val="8CA18E"/>
                    </a:solidFill>
                    <a:ln cap="flat" cmpd="sng" w="38100">
                      <a:solidFill>
                        <a:srgbClr val="8CA18E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41" name="Google Shape;341;p23"/>
                  <p:cNvSpPr/>
                  <p:nvPr/>
                </p:nvSpPr>
                <p:spPr>
                  <a:xfrm>
                    <a:off x="14340226" y="5661475"/>
                    <a:ext cx="310800" cy="1511100"/>
                  </a:xfrm>
                  <a:prstGeom prst="upArrow">
                    <a:avLst>
                      <a:gd fmla="val 50000" name="adj1"/>
                      <a:gd fmla="val 50000" name="adj2"/>
                    </a:avLst>
                  </a:prstGeom>
                  <a:solidFill>
                    <a:srgbClr val="8CA18E"/>
                  </a:solidFill>
                  <a:ln cap="flat" cmpd="sng" w="38100">
                    <a:solidFill>
                      <a:srgbClr val="8CA18E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42" name="Google Shape;342;p23"/>
                <p:cNvSpPr/>
                <p:nvPr/>
              </p:nvSpPr>
              <p:spPr>
                <a:xfrm>
                  <a:off x="12173935" y="6672100"/>
                  <a:ext cx="2206500" cy="621300"/>
                </a:xfrm>
                <a:prstGeom prst="ellipse">
                  <a:avLst/>
                </a:prstGeom>
                <a:solidFill>
                  <a:srgbClr val="000000">
                    <a:alpha val="0"/>
                  </a:srgbClr>
                </a:solidFill>
                <a:ln cap="flat" cmpd="sng" w="38100">
                  <a:solidFill>
                    <a:srgbClr val="8CA18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3" name="Google Shape;343;p23"/>
              <p:cNvGrpSpPr/>
              <p:nvPr/>
            </p:nvGrpSpPr>
            <p:grpSpPr>
              <a:xfrm>
                <a:off x="7843700" y="2137375"/>
                <a:ext cx="2305924" cy="5613875"/>
                <a:chOff x="12173935" y="1679525"/>
                <a:chExt cx="2477091" cy="5613875"/>
              </a:xfrm>
            </p:grpSpPr>
            <p:grpSp>
              <p:nvGrpSpPr>
                <p:cNvPr id="344" name="Google Shape;344;p23"/>
                <p:cNvGrpSpPr/>
                <p:nvPr/>
              </p:nvGrpSpPr>
              <p:grpSpPr>
                <a:xfrm>
                  <a:off x="12247485" y="1679525"/>
                  <a:ext cx="2403541" cy="5493050"/>
                  <a:chOff x="12247485" y="1679525"/>
                  <a:chExt cx="2403541" cy="5493050"/>
                </a:xfrm>
              </p:grpSpPr>
              <p:grpSp>
                <p:nvGrpSpPr>
                  <p:cNvPr id="345" name="Google Shape;345;p23"/>
                  <p:cNvGrpSpPr/>
                  <p:nvPr/>
                </p:nvGrpSpPr>
                <p:grpSpPr>
                  <a:xfrm>
                    <a:off x="12247485" y="1679525"/>
                    <a:ext cx="2403540" cy="2372661"/>
                    <a:chOff x="12247485" y="1679525"/>
                    <a:chExt cx="2403540" cy="2372661"/>
                  </a:xfrm>
                </p:grpSpPr>
                <p:sp>
                  <p:nvSpPr>
                    <p:cNvPr id="346" name="Google Shape;346;p23"/>
                    <p:cNvSpPr/>
                    <p:nvPr/>
                  </p:nvSpPr>
                  <p:spPr>
                    <a:xfrm>
                      <a:off x="12247485" y="3430885"/>
                      <a:ext cx="2206499" cy="621301"/>
                    </a:xfrm>
                    <a:prstGeom prst="ellipse">
                      <a:avLst/>
                    </a:prstGeom>
                    <a:solidFill>
                      <a:srgbClr val="000000">
                        <a:alpha val="0"/>
                      </a:srgbClr>
                    </a:solidFill>
                    <a:ln cap="flat" cmpd="sng" w="38100">
                      <a:solidFill>
                        <a:srgbClr val="8CA18E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7" name="Google Shape;347;p23"/>
                    <p:cNvSpPr/>
                    <p:nvPr/>
                  </p:nvSpPr>
                  <p:spPr>
                    <a:xfrm>
                      <a:off x="14340225" y="1679525"/>
                      <a:ext cx="310800" cy="2082900"/>
                    </a:xfrm>
                    <a:prstGeom prst="upArrow">
                      <a:avLst>
                        <a:gd fmla="val 50000" name="adj1"/>
                        <a:gd fmla="val 50000" name="adj2"/>
                      </a:avLst>
                    </a:prstGeom>
                    <a:solidFill>
                      <a:srgbClr val="8CA18E"/>
                    </a:solidFill>
                    <a:ln cap="flat" cmpd="sng" w="38100">
                      <a:solidFill>
                        <a:srgbClr val="8CA18E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48" name="Google Shape;348;p23"/>
                  <p:cNvSpPr/>
                  <p:nvPr/>
                </p:nvSpPr>
                <p:spPr>
                  <a:xfrm>
                    <a:off x="14340226" y="5661475"/>
                    <a:ext cx="310800" cy="1511100"/>
                  </a:xfrm>
                  <a:prstGeom prst="upArrow">
                    <a:avLst>
                      <a:gd fmla="val 50000" name="adj1"/>
                      <a:gd fmla="val 50000" name="adj2"/>
                    </a:avLst>
                  </a:prstGeom>
                  <a:solidFill>
                    <a:srgbClr val="8CA18E"/>
                  </a:solidFill>
                  <a:ln cap="flat" cmpd="sng" w="38100">
                    <a:solidFill>
                      <a:srgbClr val="8CA18E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49" name="Google Shape;349;p23"/>
                <p:cNvSpPr/>
                <p:nvPr/>
              </p:nvSpPr>
              <p:spPr>
                <a:xfrm>
                  <a:off x="12173935" y="6672100"/>
                  <a:ext cx="2206500" cy="621300"/>
                </a:xfrm>
                <a:prstGeom prst="ellipse">
                  <a:avLst/>
                </a:prstGeom>
                <a:solidFill>
                  <a:srgbClr val="000000">
                    <a:alpha val="0"/>
                  </a:srgbClr>
                </a:solidFill>
                <a:ln cap="flat" cmpd="sng" w="38100">
                  <a:solidFill>
                    <a:srgbClr val="8CA18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50" name="Google Shape;350;p23"/>
            <p:cNvSpPr/>
            <p:nvPr/>
          </p:nvSpPr>
          <p:spPr>
            <a:xfrm>
              <a:off x="1462850" y="2580882"/>
              <a:ext cx="973800" cy="529553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cap="flat" cmpd="sng" w="38100">
              <a:solidFill>
                <a:srgbClr val="8CA1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4"/>
          <p:cNvSpPr/>
          <p:nvPr/>
        </p:nvSpPr>
        <p:spPr>
          <a:xfrm>
            <a:off x="989648" y="2733080"/>
            <a:ext cx="12651105" cy="39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8"/>
              <a:buFont typeface="Calibri"/>
              <a:buNone/>
            </a:pPr>
            <a:r>
              <a:t/>
            </a:r>
            <a:endParaRPr sz="2078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4"/>
          <p:cNvSpPr/>
          <p:nvPr/>
        </p:nvSpPr>
        <p:spPr>
          <a:xfrm>
            <a:off x="1327428" y="3425785"/>
            <a:ext cx="12313325" cy="6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2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0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4"/>
          <p:cNvSpPr/>
          <p:nvPr/>
        </p:nvSpPr>
        <p:spPr>
          <a:xfrm>
            <a:off x="989648" y="4698741"/>
            <a:ext cx="12651105" cy="39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078"/>
              <a:buFont typeface="Arial"/>
              <a:buNone/>
            </a:pPr>
            <a:r>
              <a:rPr b="1" lang="ko-KR" sz="2078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조사 항목</a:t>
            </a:r>
            <a:endParaRPr sz="2078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4"/>
          <p:cNvSpPr/>
          <p:nvPr/>
        </p:nvSpPr>
        <p:spPr>
          <a:xfrm>
            <a:off x="1327428" y="5140762"/>
            <a:ext cx="12313325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24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0"/>
              <a:buFont typeface="Arial"/>
              <a:buChar char="•"/>
            </a:pPr>
            <a:r>
              <a:rPr lang="ko-KR" sz="1660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전체적인 오배송 발생 현황을 파악하기 위한 연간 오배송량 테이블</a:t>
            </a:r>
            <a:endParaRPr/>
          </a:p>
        </p:txBody>
      </p:sp>
      <p:sp>
        <p:nvSpPr>
          <p:cNvPr id="362" name="Google Shape;362;p24"/>
          <p:cNvSpPr/>
          <p:nvPr/>
        </p:nvSpPr>
        <p:spPr>
          <a:xfrm>
            <a:off x="1327428" y="5549622"/>
            <a:ext cx="12313325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24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0"/>
              <a:buFont typeface="Arial"/>
              <a:buChar char="•"/>
            </a:pPr>
            <a:r>
              <a:rPr lang="ko-KR" sz="1660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배송도착일, 출발지, 도착지 컬럼을 활용하여 분석</a:t>
            </a:r>
            <a:endParaRPr/>
          </a:p>
          <a:p>
            <a:pPr indent="-237490" lvl="0" marL="342900" marR="0" rtl="0" algn="l">
              <a:lnSpc>
                <a:spcPct val="15024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0"/>
              <a:buFont typeface="Calibri"/>
              <a:buNone/>
            </a:pPr>
            <a:r>
              <a:t/>
            </a:r>
            <a:endParaRPr sz="1660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4"/>
          <p:cNvSpPr/>
          <p:nvPr/>
        </p:nvSpPr>
        <p:spPr>
          <a:xfrm>
            <a:off x="1327428" y="5958483"/>
            <a:ext cx="12313325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24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0"/>
              <a:buFont typeface="Arial"/>
              <a:buChar char="•"/>
            </a:pPr>
            <a:r>
              <a:rPr lang="ko-KR" sz="1660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이 중 유의미한 차이가 나타난 요일별 요배송량 및 출발지별 오배송량 테이블을 수록</a:t>
            </a:r>
            <a:endParaRPr/>
          </a:p>
          <a:p>
            <a:pPr indent="-237490" lvl="0" marL="342900" marR="0" rtl="0" algn="l">
              <a:lnSpc>
                <a:spcPct val="15024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0"/>
              <a:buFont typeface="Calibri"/>
              <a:buNone/>
            </a:pPr>
            <a:r>
              <a:t/>
            </a:r>
            <a:endParaRPr sz="1660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4"/>
          <p:cNvSpPr/>
          <p:nvPr/>
        </p:nvSpPr>
        <p:spPr>
          <a:xfrm>
            <a:off x="989648" y="436480"/>
            <a:ext cx="6897052" cy="14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오배송 발생 현황 분석</a:t>
            </a:r>
            <a:endParaRPr/>
          </a:p>
          <a:p>
            <a:pPr indent="0" lvl="0" marL="0" marR="0" rtl="0" algn="l">
              <a:lnSpc>
                <a:spcPct val="18553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Arial"/>
              <a:buNone/>
            </a:pPr>
            <a:r>
              <a:rPr b="1" lang="ko-KR" sz="28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- 질문 소개</a:t>
            </a:r>
            <a:endParaRPr sz="415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4"/>
          <p:cNvSpPr/>
          <p:nvPr/>
        </p:nvSpPr>
        <p:spPr>
          <a:xfrm>
            <a:off x="1479828" y="3175101"/>
            <a:ext cx="12313325" cy="621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24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0"/>
              <a:buFont typeface="Arial"/>
              <a:buChar char="•"/>
            </a:pPr>
            <a:r>
              <a:rPr lang="ko-KR" sz="1660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데이터 전처리 과정에서 결측치는 없었으나, 배송 날짜, 출발지, 도착지가 기록되어 있음에도 불구하고 </a:t>
            </a:r>
            <a:endParaRPr sz="1660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24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0"/>
              <a:buFont typeface="Arial"/>
              <a:buChar char="•"/>
            </a:pPr>
            <a:r>
              <a:rPr b="1" lang="ko-KR" sz="1660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배송된 상품이 없는 오배송 데이터가 발견</a:t>
            </a:r>
            <a:r>
              <a:rPr lang="ko-KR" sz="1660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되었음</a:t>
            </a: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1479828" y="3847465"/>
            <a:ext cx="12313325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24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0"/>
              <a:buFont typeface="Arial"/>
              <a:buChar char="•"/>
            </a:pPr>
            <a:r>
              <a:rPr b="1" lang="ko-KR" sz="1660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오배송이 어떠한 상황에서 발생하는지 현황을 분석하여, 오배송을 줄이기 위한 방안을 모색</a:t>
            </a:r>
            <a:r>
              <a:rPr lang="ko-KR" sz="1660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하는 것을 목표로 함</a:t>
            </a:r>
            <a:endParaRPr/>
          </a:p>
          <a:p>
            <a:pPr indent="-237490" lvl="0" marL="342900" marR="0" rtl="0" algn="l">
              <a:lnSpc>
                <a:spcPct val="15024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0"/>
              <a:buFont typeface="Calibri"/>
              <a:buNone/>
            </a:pPr>
            <a:r>
              <a:t/>
            </a:r>
            <a:endParaRPr sz="1660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4"/>
          <p:cNvSpPr/>
          <p:nvPr/>
        </p:nvSpPr>
        <p:spPr>
          <a:xfrm>
            <a:off x="989648" y="2733080"/>
            <a:ext cx="12651105" cy="39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078"/>
              <a:buFont typeface="Arial"/>
              <a:buNone/>
            </a:pPr>
            <a:r>
              <a:rPr b="1" lang="ko-KR" sz="2078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분석 목적</a:t>
            </a:r>
            <a:endParaRPr sz="2078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>
            <a:off x="7644765" y="2645331"/>
            <a:ext cx="6003608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7644765" y="5428774"/>
            <a:ext cx="6003608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5"/>
          <p:cNvSpPr/>
          <p:nvPr/>
        </p:nvSpPr>
        <p:spPr>
          <a:xfrm>
            <a:off x="989648" y="436480"/>
            <a:ext cx="6897052" cy="14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오배송 발생 현황 분석</a:t>
            </a:r>
            <a:endParaRPr/>
          </a:p>
          <a:p>
            <a:pPr indent="0" lvl="0" marL="0" marR="0" rtl="0" algn="l">
              <a:lnSpc>
                <a:spcPct val="18553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Arial"/>
              <a:buNone/>
            </a:pPr>
            <a:r>
              <a:rPr b="1" lang="ko-KR" sz="28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- 연간 오배송 현황</a:t>
            </a:r>
            <a:endParaRPr/>
          </a:p>
        </p:txBody>
      </p:sp>
      <p:pic>
        <p:nvPicPr>
          <p:cNvPr id="376" name="Google Shape;3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6302" y="878736"/>
            <a:ext cx="4854449" cy="53025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25"/>
          <p:cNvGrpSpPr/>
          <p:nvPr/>
        </p:nvGrpSpPr>
        <p:grpSpPr>
          <a:xfrm>
            <a:off x="820696" y="2499299"/>
            <a:ext cx="6880092" cy="3246062"/>
            <a:chOff x="820696" y="2724873"/>
            <a:chExt cx="6880092" cy="3246062"/>
          </a:xfrm>
        </p:grpSpPr>
        <p:sp>
          <p:nvSpPr>
            <p:cNvPr id="378" name="Google Shape;378;p25"/>
            <p:cNvSpPr/>
            <p:nvPr/>
          </p:nvSpPr>
          <p:spPr>
            <a:xfrm>
              <a:off x="838381" y="2724873"/>
              <a:ext cx="6862407" cy="399574"/>
            </a:xfrm>
            <a:prstGeom prst="rect">
              <a:avLst/>
            </a:prstGeom>
            <a:solidFill>
              <a:srgbClr val="EFE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1985188" y="2724873"/>
              <a:ext cx="1140437" cy="3995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7171"/>
                </a:buClr>
                <a:buSzPts val="1662"/>
                <a:buFont typeface="Arial"/>
                <a:buNone/>
              </a:pPr>
              <a:r>
                <a:rPr b="1" lang="ko-KR" sz="1662">
                  <a:solidFill>
                    <a:srgbClr val="767171"/>
                  </a:solidFill>
                  <a:latin typeface="Arial"/>
                  <a:ea typeface="Arial"/>
                  <a:cs typeface="Arial"/>
                  <a:sym typeface="Arial"/>
                </a:rPr>
                <a:t>서울 -&gt; 전국</a:t>
              </a:r>
              <a:endParaRPr sz="1662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5252698" y="2739672"/>
              <a:ext cx="1404806" cy="3165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7171"/>
                </a:buClr>
                <a:buSzPts val="1662"/>
                <a:buFont typeface="Arial"/>
                <a:buNone/>
              </a:pPr>
              <a:r>
                <a:rPr b="1" lang="ko-KR" sz="1662">
                  <a:solidFill>
                    <a:srgbClr val="767171"/>
                  </a:solidFill>
                  <a:latin typeface="Arial"/>
                  <a:ea typeface="Arial"/>
                  <a:cs typeface="Arial"/>
                  <a:sym typeface="Arial"/>
                </a:rPr>
                <a:t>전국 -&gt; 서울</a:t>
              </a:r>
              <a:endParaRPr b="1" sz="1662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" name="Google Shape;381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0696" y="3135271"/>
              <a:ext cx="3423512" cy="28356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2" name="Google Shape;38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2769" y="2903224"/>
            <a:ext cx="3491373" cy="28356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"/>
          <p:cNvGrpSpPr/>
          <p:nvPr/>
        </p:nvGrpSpPr>
        <p:grpSpPr>
          <a:xfrm>
            <a:off x="1015200" y="6327321"/>
            <a:ext cx="12600000" cy="1465799"/>
            <a:chOff x="210073" y="6478621"/>
            <a:chExt cx="14756744" cy="1186959"/>
          </a:xfrm>
        </p:grpSpPr>
        <p:sp>
          <p:nvSpPr>
            <p:cNvPr id="384" name="Google Shape;384;p25"/>
            <p:cNvSpPr/>
            <p:nvPr/>
          </p:nvSpPr>
          <p:spPr>
            <a:xfrm>
              <a:off x="210073" y="6478621"/>
              <a:ext cx="14756744" cy="1186958"/>
            </a:xfrm>
            <a:prstGeom prst="rect">
              <a:avLst/>
            </a:prstGeom>
            <a:solidFill>
              <a:srgbClr val="EFE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2426798" y="6478622"/>
              <a:ext cx="9776805" cy="1186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None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연간 오배송 건수: 각 테이블 당 약 4700건, 2500건</a:t>
              </a:r>
              <a:endParaRPr/>
            </a:p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None/>
              </a:pPr>
              <a:r>
                <a:rPr b="1"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총 오배송 비율:  약 0.001 수준</a:t>
              </a:r>
              <a:endParaRPr/>
            </a:p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None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절대적인 비율은 낮지만, </a:t>
              </a:r>
              <a:r>
                <a:rPr b="1"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꾸준히 발생하고 있으므로 발생 원인을 분석하고 개선하는 것이 필요함</a:t>
              </a:r>
              <a:endParaRPr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/>
          <p:nvPr/>
        </p:nvSpPr>
        <p:spPr>
          <a:xfrm>
            <a:off x="7644765" y="2645331"/>
            <a:ext cx="6003608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6"/>
          <p:cNvSpPr/>
          <p:nvPr/>
        </p:nvSpPr>
        <p:spPr>
          <a:xfrm>
            <a:off x="7644765" y="5428774"/>
            <a:ext cx="6003608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6"/>
          <p:cNvSpPr/>
          <p:nvPr/>
        </p:nvSpPr>
        <p:spPr>
          <a:xfrm>
            <a:off x="989648" y="436480"/>
            <a:ext cx="6897052" cy="14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오배송 발생 현황 분석</a:t>
            </a:r>
            <a:endParaRPr/>
          </a:p>
          <a:p>
            <a:pPr indent="0" lvl="0" marL="0" marR="0" rtl="0" algn="l">
              <a:lnSpc>
                <a:spcPct val="18553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Arial"/>
              <a:buNone/>
            </a:pPr>
            <a:r>
              <a:rPr b="1" lang="ko-KR" sz="28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- 요일별 오배송 현황</a:t>
            </a:r>
            <a:endParaRPr/>
          </a:p>
        </p:txBody>
      </p:sp>
      <p:grpSp>
        <p:nvGrpSpPr>
          <p:cNvPr id="394" name="Google Shape;394;p26"/>
          <p:cNvGrpSpPr/>
          <p:nvPr/>
        </p:nvGrpSpPr>
        <p:grpSpPr>
          <a:xfrm>
            <a:off x="838381" y="2499299"/>
            <a:ext cx="6862407" cy="399601"/>
            <a:chOff x="838381" y="2724873"/>
            <a:chExt cx="6862407" cy="399601"/>
          </a:xfrm>
        </p:grpSpPr>
        <p:sp>
          <p:nvSpPr>
            <p:cNvPr id="395" name="Google Shape;395;p26"/>
            <p:cNvSpPr/>
            <p:nvPr/>
          </p:nvSpPr>
          <p:spPr>
            <a:xfrm>
              <a:off x="838381" y="2724873"/>
              <a:ext cx="6862407" cy="399574"/>
            </a:xfrm>
            <a:prstGeom prst="rect">
              <a:avLst/>
            </a:prstGeom>
            <a:solidFill>
              <a:srgbClr val="EFE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1985207" y="2724874"/>
              <a:ext cx="17649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7171"/>
                </a:buClr>
                <a:buSzPts val="1662"/>
                <a:buFont typeface="Arial"/>
                <a:buNone/>
              </a:pPr>
              <a:r>
                <a:rPr b="1" lang="ko-KR" sz="1662">
                  <a:solidFill>
                    <a:srgbClr val="767171"/>
                  </a:solidFill>
                  <a:latin typeface="Arial"/>
                  <a:ea typeface="Arial"/>
                  <a:cs typeface="Arial"/>
                  <a:sym typeface="Arial"/>
                </a:rPr>
                <a:t>서울 -&gt; 전국</a:t>
              </a:r>
              <a:endParaRPr sz="1662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5252698" y="2739672"/>
              <a:ext cx="1404806" cy="3165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7171"/>
                </a:buClr>
                <a:buSzPts val="1662"/>
                <a:buFont typeface="Arial"/>
                <a:buNone/>
              </a:pPr>
              <a:r>
                <a:rPr b="1" lang="ko-KR" sz="1662">
                  <a:solidFill>
                    <a:srgbClr val="767171"/>
                  </a:solidFill>
                  <a:latin typeface="Arial"/>
                  <a:ea typeface="Arial"/>
                  <a:cs typeface="Arial"/>
                  <a:sym typeface="Arial"/>
                </a:rPr>
                <a:t>전국 -&gt; 서울</a:t>
              </a:r>
              <a:endParaRPr b="1" sz="1662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p26"/>
          <p:cNvGrpSpPr/>
          <p:nvPr/>
        </p:nvGrpSpPr>
        <p:grpSpPr>
          <a:xfrm>
            <a:off x="1015200" y="6327321"/>
            <a:ext cx="12600000" cy="1465799"/>
            <a:chOff x="210073" y="6478621"/>
            <a:chExt cx="14756744" cy="1186959"/>
          </a:xfrm>
        </p:grpSpPr>
        <p:sp>
          <p:nvSpPr>
            <p:cNvPr id="399" name="Google Shape;399;p26"/>
            <p:cNvSpPr/>
            <p:nvPr/>
          </p:nvSpPr>
          <p:spPr>
            <a:xfrm>
              <a:off x="210073" y="6478621"/>
              <a:ext cx="14756744" cy="1186958"/>
            </a:xfrm>
            <a:prstGeom prst="rect">
              <a:avLst/>
            </a:prstGeom>
            <a:solidFill>
              <a:srgbClr val="EFE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2426798" y="6478622"/>
              <a:ext cx="9776805" cy="1186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None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전체 오배송의 약 </a:t>
              </a:r>
              <a:r>
                <a:rPr b="1"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70%가 일요일</a:t>
              </a: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에 나타나며, </a:t>
              </a:r>
              <a:endParaRPr/>
            </a:p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None/>
              </a:pPr>
              <a:r>
                <a:rPr b="1"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토요일이 약 11%</a:t>
              </a: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로 뒤를 이음.</a:t>
              </a:r>
              <a:endParaRPr/>
            </a:p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None/>
              </a:pPr>
              <a:r>
                <a:rPr b="1"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주말에 오배송이 빈발</a:t>
              </a: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하는 패턴을 확인할 수 있음</a:t>
              </a:r>
              <a:endParaRPr/>
            </a:p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None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이는 </a:t>
              </a:r>
              <a:r>
                <a:rPr b="1"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주말에 운영되는 물류 체계나 인력 배치에 문제가 있을 가능성을 시사함</a:t>
              </a:r>
              <a:endParaRPr/>
            </a:p>
          </p:txBody>
        </p:sp>
      </p:grpSp>
      <p:pic>
        <p:nvPicPr>
          <p:cNvPr id="401" name="Google Shape;40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7205" y="878736"/>
            <a:ext cx="5157268" cy="53025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26"/>
          <p:cNvGrpSpPr/>
          <p:nvPr/>
        </p:nvGrpSpPr>
        <p:grpSpPr>
          <a:xfrm>
            <a:off x="860156" y="2913672"/>
            <a:ext cx="6862407" cy="2249959"/>
            <a:chOff x="223075" y="3306075"/>
            <a:chExt cx="11004375" cy="3607975"/>
          </a:xfrm>
        </p:grpSpPr>
        <p:pic>
          <p:nvPicPr>
            <p:cNvPr id="403" name="Google Shape;403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3075" y="3306075"/>
              <a:ext cx="5408301" cy="3607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631377" y="3306081"/>
              <a:ext cx="5596073" cy="36079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7"/>
          <p:cNvSpPr/>
          <p:nvPr/>
        </p:nvSpPr>
        <p:spPr>
          <a:xfrm>
            <a:off x="989648" y="436480"/>
            <a:ext cx="68970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오배송 발생 현황 분석</a:t>
            </a:r>
            <a:endParaRPr/>
          </a:p>
          <a:p>
            <a:pPr indent="0" lvl="0" marL="0" marR="0" rtl="0" algn="l">
              <a:lnSpc>
                <a:spcPct val="18553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Arial"/>
              <a:buNone/>
            </a:pPr>
            <a:r>
              <a:rPr b="1" lang="ko-KR" sz="28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- 요일별 오배송 현황</a:t>
            </a:r>
            <a:endParaRPr/>
          </a:p>
        </p:txBody>
      </p:sp>
      <p:pic>
        <p:nvPicPr>
          <p:cNvPr id="411" name="Google Shape;4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275" y="1854275"/>
            <a:ext cx="6120001" cy="5875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27"/>
          <p:cNvGrpSpPr/>
          <p:nvPr/>
        </p:nvGrpSpPr>
        <p:grpSpPr>
          <a:xfrm>
            <a:off x="1195200" y="1854275"/>
            <a:ext cx="12240001" cy="5875204"/>
            <a:chOff x="1095200" y="1854275"/>
            <a:chExt cx="12240001" cy="5875204"/>
          </a:xfrm>
        </p:grpSpPr>
        <p:pic>
          <p:nvPicPr>
            <p:cNvPr id="413" name="Google Shape;413;p27"/>
            <p:cNvPicPr preferRelativeResize="0"/>
            <p:nvPr/>
          </p:nvPicPr>
          <p:blipFill rotWithShape="1">
            <a:blip r:embed="rId4">
              <a:alphaModFix/>
            </a:blip>
            <a:srcRect b="69" l="0" r="0" t="69"/>
            <a:stretch/>
          </p:blipFill>
          <p:spPr>
            <a:xfrm>
              <a:off x="7215200" y="1854275"/>
              <a:ext cx="6120001" cy="5875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27"/>
            <p:cNvPicPr preferRelativeResize="0"/>
            <p:nvPr/>
          </p:nvPicPr>
          <p:blipFill rotWithShape="1">
            <a:blip r:embed="rId5">
              <a:alphaModFix/>
            </a:blip>
            <a:srcRect b="69" l="0" r="0" t="69"/>
            <a:stretch/>
          </p:blipFill>
          <p:spPr>
            <a:xfrm>
              <a:off x="1095200" y="1854280"/>
              <a:ext cx="6120001" cy="5875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8"/>
          <p:cNvSpPr/>
          <p:nvPr/>
        </p:nvSpPr>
        <p:spPr>
          <a:xfrm>
            <a:off x="7644765" y="2645331"/>
            <a:ext cx="6003608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7644765" y="5428774"/>
            <a:ext cx="6003608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989648" y="436480"/>
            <a:ext cx="6897052" cy="14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오배송 발생 현황 분석</a:t>
            </a:r>
            <a:endParaRPr/>
          </a:p>
          <a:p>
            <a:pPr indent="0" lvl="0" marL="0" marR="0" rtl="0" algn="l">
              <a:lnSpc>
                <a:spcPct val="18553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Arial"/>
              <a:buNone/>
            </a:pPr>
            <a:r>
              <a:rPr b="1" lang="ko-KR" sz="28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- 출발지별 오배송 현황</a:t>
            </a:r>
            <a:endParaRPr/>
          </a:p>
        </p:txBody>
      </p:sp>
      <p:grpSp>
        <p:nvGrpSpPr>
          <p:cNvPr id="423" name="Google Shape;423;p28"/>
          <p:cNvGrpSpPr/>
          <p:nvPr/>
        </p:nvGrpSpPr>
        <p:grpSpPr>
          <a:xfrm>
            <a:off x="1015200" y="6327321"/>
            <a:ext cx="12600000" cy="1465799"/>
            <a:chOff x="210073" y="6478621"/>
            <a:chExt cx="14756744" cy="1186959"/>
          </a:xfrm>
        </p:grpSpPr>
        <p:sp>
          <p:nvSpPr>
            <p:cNvPr id="424" name="Google Shape;424;p28"/>
            <p:cNvSpPr/>
            <p:nvPr/>
          </p:nvSpPr>
          <p:spPr>
            <a:xfrm>
              <a:off x="210073" y="6478621"/>
              <a:ext cx="14756744" cy="1186958"/>
            </a:xfrm>
            <a:prstGeom prst="rect">
              <a:avLst/>
            </a:prstGeom>
            <a:solidFill>
              <a:srgbClr val="EFE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2426798" y="6478622"/>
              <a:ext cx="9776805" cy="1186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None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전체 오배송의 약 </a:t>
              </a:r>
              <a:r>
                <a:rPr b="1"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26%가 울산광역시에서 출발</a:t>
              </a: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하였으며,</a:t>
              </a:r>
              <a:endParaRPr/>
            </a:p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None/>
              </a:pPr>
              <a:r>
                <a:rPr b="1"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광주광역시</a:t>
              </a: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가 18%, </a:t>
              </a:r>
              <a:r>
                <a:rPr b="1"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세종특별자치시</a:t>
              </a: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가 10%로 뒤를 이음</a:t>
              </a:r>
              <a:endParaRPr/>
            </a:p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None/>
              </a:pPr>
              <a:r>
                <a:rPr b="1"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특정 출발지에서 유독 많은 오배송이 발생하는 것은 해당 지역의 물류센터 운영 방식 또는 지역적 물류 인프라에 문제가 있을 가능성</a:t>
              </a: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이 있음</a:t>
              </a:r>
              <a:endParaRPr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None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해당 지역의 물류 운영 방식을 면밀히 분석하고 개선책을 마련하는 것이 요구됨</a:t>
              </a:r>
              <a:endParaRPr/>
            </a:p>
          </p:txBody>
        </p:sp>
      </p:grpSp>
      <p:pic>
        <p:nvPicPr>
          <p:cNvPr id="426" name="Google Shape;42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2330" y="1198605"/>
            <a:ext cx="4708363" cy="4848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9707" y="1968112"/>
            <a:ext cx="3652916" cy="407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9"/>
          <p:cNvSpPr/>
          <p:nvPr/>
        </p:nvSpPr>
        <p:spPr>
          <a:xfrm>
            <a:off x="989648" y="436480"/>
            <a:ext cx="68970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오배송 발생 현황 분석</a:t>
            </a:r>
            <a:endParaRPr/>
          </a:p>
          <a:p>
            <a:pPr indent="0" lvl="0" marL="0" marR="0" rtl="0" algn="l">
              <a:lnSpc>
                <a:spcPct val="18553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Arial"/>
              <a:buNone/>
            </a:pPr>
            <a:r>
              <a:rPr b="1" lang="ko-KR" sz="28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- 출발지별 오배송 현황</a:t>
            </a:r>
            <a:endParaRPr/>
          </a:p>
        </p:txBody>
      </p:sp>
      <p:pic>
        <p:nvPicPr>
          <p:cNvPr id="434" name="Google Shape;4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575" y="1186325"/>
            <a:ext cx="8367574" cy="66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0"/>
          <p:cNvSpPr/>
          <p:nvPr/>
        </p:nvSpPr>
        <p:spPr>
          <a:xfrm>
            <a:off x="989648" y="436480"/>
            <a:ext cx="6897052" cy="14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결론 및 한계</a:t>
            </a:r>
            <a:endParaRPr/>
          </a:p>
        </p:txBody>
      </p:sp>
      <p:sp>
        <p:nvSpPr>
          <p:cNvPr id="443" name="Google Shape;443;p30"/>
          <p:cNvSpPr/>
          <p:nvPr/>
        </p:nvSpPr>
        <p:spPr>
          <a:xfrm>
            <a:off x="989648" y="2733080"/>
            <a:ext cx="12651105" cy="39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8"/>
              <a:buFont typeface="Calibri"/>
              <a:buNone/>
            </a:pPr>
            <a:r>
              <a:t/>
            </a:r>
            <a:endParaRPr sz="2078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0"/>
          <p:cNvSpPr/>
          <p:nvPr/>
        </p:nvSpPr>
        <p:spPr>
          <a:xfrm>
            <a:off x="1327428" y="3425785"/>
            <a:ext cx="12313325" cy="6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2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0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0"/>
          <p:cNvSpPr/>
          <p:nvPr/>
        </p:nvSpPr>
        <p:spPr>
          <a:xfrm>
            <a:off x="989648" y="5516461"/>
            <a:ext cx="12651105" cy="39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078"/>
              <a:buFont typeface="Arial"/>
              <a:buNone/>
            </a:pPr>
            <a:r>
              <a:rPr b="1" lang="ko-KR" sz="2078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한계</a:t>
            </a:r>
            <a:endParaRPr sz="2078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0"/>
          <p:cNvSpPr/>
          <p:nvPr/>
        </p:nvSpPr>
        <p:spPr>
          <a:xfrm>
            <a:off x="1327428" y="5958482"/>
            <a:ext cx="12313325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24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0"/>
              <a:buFont typeface="Arial"/>
              <a:buChar char="•"/>
            </a:pPr>
            <a:r>
              <a:rPr lang="ko-KR" sz="1660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내부 입력 절차의 불명확성: 데이터의 내부 입력 절차에 대해 공개된 바가 적어 오배송 데이터가 발생하는 정확한 이유가 불명확함</a:t>
            </a:r>
            <a:endParaRPr/>
          </a:p>
        </p:txBody>
      </p:sp>
      <p:sp>
        <p:nvSpPr>
          <p:cNvPr id="447" name="Google Shape;447;p30"/>
          <p:cNvSpPr/>
          <p:nvPr/>
        </p:nvSpPr>
        <p:spPr>
          <a:xfrm>
            <a:off x="1327428" y="6367342"/>
            <a:ext cx="12313325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24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0"/>
              <a:buFont typeface="Arial"/>
              <a:buChar char="•"/>
            </a:pPr>
            <a:r>
              <a:rPr lang="ko-KR" sz="1660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코로나 시기로 인한 데이터 일관성 부족: 6년 간의 데이터에 코로나 시기의 영향이 커서 데이터의 일관적인 추이를 분석하는 데 어려움이 있음</a:t>
            </a:r>
            <a:endParaRPr/>
          </a:p>
          <a:p>
            <a:pPr indent="-237490" lvl="0" marL="342900" marR="0" rtl="0" algn="l">
              <a:lnSpc>
                <a:spcPct val="15024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0"/>
              <a:buFont typeface="Calibri"/>
              <a:buNone/>
            </a:pPr>
            <a:r>
              <a:t/>
            </a:r>
            <a:endParaRPr sz="1660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0"/>
          <p:cNvSpPr/>
          <p:nvPr/>
        </p:nvSpPr>
        <p:spPr>
          <a:xfrm>
            <a:off x="1479828" y="3175101"/>
            <a:ext cx="12313325" cy="621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24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0"/>
              <a:buFont typeface="Arial"/>
              <a:buChar char="•"/>
            </a:pPr>
            <a:r>
              <a:rPr lang="ko-KR" sz="1660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출산/육아용품 물류량과 영유아수, 출산율은 높은 상관관계를 가짐. 출산율 감소에 따라 출산/육아용품 판매량 역시 감소 중</a:t>
            </a:r>
            <a:endParaRPr sz="1660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2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60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      다중회귀분석 모델을 통해 영유아수, 결혼 건수를 통해 출산/육아용품 물류량을 예측할 수 있음</a:t>
            </a:r>
            <a:endParaRPr/>
          </a:p>
        </p:txBody>
      </p:sp>
      <p:sp>
        <p:nvSpPr>
          <p:cNvPr id="449" name="Google Shape;449;p30"/>
          <p:cNvSpPr/>
          <p:nvPr/>
        </p:nvSpPr>
        <p:spPr>
          <a:xfrm>
            <a:off x="1479828" y="3913853"/>
            <a:ext cx="12313325" cy="621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24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0"/>
              <a:buFont typeface="Arial"/>
              <a:buChar char="•"/>
            </a:pPr>
            <a:r>
              <a:rPr lang="ko-KR" sz="1660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대부분의 명절 물류량은 명절 2,3일 후에 도착하며, 명절 물류량이 연평균 물류량에 대해 갖는 우위가 감소하고 있음. </a:t>
            </a:r>
            <a:endParaRPr/>
          </a:p>
          <a:p>
            <a:pPr indent="0" lvl="0" marL="0" marR="0" rtl="0" algn="l">
              <a:lnSpc>
                <a:spcPct val="1502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60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      이는 한국인들이 과거보다 명절의 중요성을 낮게 평가하는 경향이 물류량에도 반영되었음을 시사함</a:t>
            </a:r>
            <a:endParaRPr/>
          </a:p>
          <a:p>
            <a:pPr indent="-237490" lvl="0" marL="342900" marR="0" rtl="0" algn="l">
              <a:lnSpc>
                <a:spcPct val="15024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0"/>
              <a:buFont typeface="Calibri"/>
              <a:buNone/>
            </a:pPr>
            <a:r>
              <a:t/>
            </a:r>
            <a:endParaRPr sz="1660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0"/>
          <p:cNvSpPr/>
          <p:nvPr/>
        </p:nvSpPr>
        <p:spPr>
          <a:xfrm>
            <a:off x="989648" y="2733080"/>
            <a:ext cx="12651105" cy="39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078"/>
              <a:buFont typeface="Arial"/>
              <a:buNone/>
            </a:pPr>
            <a:r>
              <a:rPr b="1" lang="ko-KR" sz="2078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결론</a:t>
            </a:r>
            <a:endParaRPr sz="2078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0"/>
          <p:cNvSpPr/>
          <p:nvPr/>
        </p:nvSpPr>
        <p:spPr>
          <a:xfrm>
            <a:off x="1479828" y="4652605"/>
            <a:ext cx="12313325" cy="621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24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0"/>
              <a:buFont typeface="Arial"/>
              <a:buChar char="•"/>
            </a:pPr>
            <a:r>
              <a:rPr lang="ko-KR" sz="1660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꾸준한 비율을 유지하는 오배송 데이터를 추적 관찰할 필요성이 있으며, </a:t>
            </a:r>
            <a:endParaRPr/>
          </a:p>
          <a:p>
            <a:pPr indent="0" lvl="0" marL="0" marR="0" rtl="0" algn="l">
              <a:lnSpc>
                <a:spcPct val="1502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60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      특히 주말 및 특정 지역에서 오배송이 집중되므로 이와 관련한 개선방안이 요구됨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9" name="Google Shape;45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6920" y="1477804"/>
            <a:ext cx="3530441" cy="1765221"/>
          </a:xfrm>
          <a:prstGeom prst="rect">
            <a:avLst/>
          </a:prstGeom>
          <a:solidFill>
            <a:srgbClr val="F9F6F0"/>
          </a:solidFill>
          <a:ln>
            <a:noFill/>
          </a:ln>
        </p:spPr>
      </p:pic>
      <p:sp>
        <p:nvSpPr>
          <p:cNvPr id="460" name="Google Shape;460;p31"/>
          <p:cNvSpPr/>
          <p:nvPr/>
        </p:nvSpPr>
        <p:spPr>
          <a:xfrm>
            <a:off x="4537710" y="3767614"/>
            <a:ext cx="5554980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374"/>
              <a:buFont typeface="Arial"/>
              <a:buNone/>
            </a:pPr>
            <a:r>
              <a:rPr b="1" lang="ko-KR" sz="4374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4374">
              <a:solidFill>
                <a:srgbClr val="4842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1"/>
          <p:cNvSpPr/>
          <p:nvPr/>
        </p:nvSpPr>
        <p:spPr>
          <a:xfrm>
            <a:off x="2037993" y="5511165"/>
            <a:ext cx="10554414" cy="333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989649" y="1807027"/>
            <a:ext cx="6592252" cy="791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E5B55"/>
              </a:buClr>
              <a:buSzPts val="2078"/>
              <a:buFont typeface="Arial"/>
              <a:buNone/>
            </a:pPr>
            <a:r>
              <a:rPr b="1" lang="ko-KR" sz="2078">
                <a:solidFill>
                  <a:srgbClr val="5E5B55"/>
                </a:solidFill>
                <a:latin typeface="Arial"/>
                <a:ea typeface="Arial"/>
                <a:cs typeface="Arial"/>
                <a:sym typeface="Arial"/>
              </a:rPr>
              <a:t>주제: 택배 물류량과 사회적 요인 간의 관계 분석 및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E5B55"/>
              </a:buClr>
              <a:buSzPts val="2078"/>
              <a:buFont typeface="Arial"/>
              <a:buNone/>
            </a:pPr>
            <a:r>
              <a:rPr b="1" lang="ko-KR" sz="2078">
                <a:solidFill>
                  <a:srgbClr val="5E5B55"/>
                </a:solidFill>
                <a:latin typeface="Arial"/>
                <a:ea typeface="Arial"/>
                <a:cs typeface="Arial"/>
                <a:sym typeface="Arial"/>
              </a:rPr>
              <a:t>        오배송 관련 전략 수립</a:t>
            </a:r>
            <a:endParaRPr sz="2078">
              <a:solidFill>
                <a:srgbClr val="5E5B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989648" y="3207851"/>
            <a:ext cx="7164705" cy="39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078"/>
              <a:buFont typeface="Arial"/>
              <a:buNone/>
            </a:pPr>
            <a:r>
              <a:rPr b="1" lang="ko-KR" sz="2078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목적</a:t>
            </a:r>
            <a:endParaRPr sz="207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989648" y="3803931"/>
            <a:ext cx="7164705" cy="63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2"/>
              <a:buFont typeface="Arial"/>
              <a:buNone/>
            </a:pPr>
            <a:r>
              <a:rPr b="1"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택배 물류량과 사회적 요인 간의 관계를 분석</a:t>
            </a:r>
            <a:r>
              <a:rPr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하고, </a:t>
            </a:r>
            <a:r>
              <a:rPr b="1"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오배송 발생 현황에 대한 전략을 모색</a:t>
            </a:r>
            <a:r>
              <a:rPr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하는 것을 목표로 함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7089" y="2295521"/>
            <a:ext cx="4761606" cy="4173147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/>
          <p:nvPr/>
        </p:nvSpPr>
        <p:spPr>
          <a:xfrm>
            <a:off x="989649" y="4830552"/>
            <a:ext cx="7164705" cy="39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078"/>
              <a:buFont typeface="Arial"/>
              <a:buNone/>
            </a:pPr>
            <a:r>
              <a:rPr b="1" lang="ko-KR" sz="2078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기대효과</a:t>
            </a:r>
            <a:endParaRPr sz="207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1327428" y="5426633"/>
            <a:ext cx="6826925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Clr>
                <a:srgbClr val="5E5B55"/>
              </a:buClr>
              <a:buSzPts val="1662"/>
              <a:buFont typeface="Arial"/>
              <a:buChar char="•"/>
            </a:pPr>
            <a:r>
              <a:rPr lang="ko-KR" sz="1662">
                <a:solidFill>
                  <a:srgbClr val="5E5B55"/>
                </a:solidFill>
                <a:latin typeface="Arial"/>
                <a:ea typeface="Arial"/>
                <a:cs typeface="Arial"/>
                <a:sym typeface="Arial"/>
              </a:rPr>
              <a:t>다양한 사회적 요인과 택배 물류량 간의 관계를 이해하는 데 기여</a:t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1327428" y="5835494"/>
            <a:ext cx="6826925" cy="63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2"/>
              <a:buFont typeface="Arial"/>
              <a:buChar char="•"/>
            </a:pPr>
            <a:r>
              <a:rPr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사회적 요인과의 관계 분석 데이터를 토대로 택배사의 배송 관리 및 생산업체의 공급망 관리를 최적화하여 관리 효율성을 재고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1327428" y="6560941"/>
            <a:ext cx="6826925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2"/>
              <a:buFont typeface="Arial"/>
              <a:buChar char="•"/>
            </a:pPr>
            <a:r>
              <a:rPr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오배송 발생 현황을 분석하여 서비스 개선 방안을 도출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989649" y="412130"/>
            <a:ext cx="4176476" cy="65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분석 목적 및 배경   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2"/>
          <p:cNvSpPr/>
          <p:nvPr/>
        </p:nvSpPr>
        <p:spPr>
          <a:xfrm>
            <a:off x="4537710" y="3767614"/>
            <a:ext cx="5554980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4374"/>
              <a:buFont typeface="Arial"/>
              <a:buNone/>
            </a:pPr>
            <a:r>
              <a:rPr b="1" lang="ko-KR" sz="4374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374">
              <a:solidFill>
                <a:srgbClr val="48423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1529" y="1978076"/>
            <a:ext cx="659725" cy="6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/>
          <p:nvPr/>
        </p:nvSpPr>
        <p:spPr>
          <a:xfrm>
            <a:off x="989648" y="2901644"/>
            <a:ext cx="6003608" cy="39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078"/>
              <a:buFont typeface="Arial"/>
              <a:buNone/>
            </a:pPr>
            <a:r>
              <a:rPr b="1" lang="ko-KR" sz="2078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Main data: 서울시 생활물류 데이터</a:t>
            </a: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989648" y="3535056"/>
            <a:ext cx="6003608" cy="63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2"/>
              <a:buFont typeface="Arial"/>
              <a:buNone/>
            </a:pPr>
            <a:r>
              <a:rPr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CJ대한통운의 택배송장데이터를 활용한 2018~2023년 서울시 상품 유형별 택배 물류량 정보 데이터</a:t>
            </a: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989648" y="4405760"/>
            <a:ext cx="6003608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출처: </a:t>
            </a:r>
            <a:r>
              <a:rPr lang="ko-KR" sz="1662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서울 열린데이터광장</a:t>
            </a:r>
            <a:endParaRPr sz="1662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99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r>
              <a:t/>
            </a:r>
            <a:endParaRPr sz="1662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9" name="Google Shape;5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61529" y="5315993"/>
            <a:ext cx="659725" cy="6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"/>
          <p:cNvSpPr/>
          <p:nvPr/>
        </p:nvSpPr>
        <p:spPr>
          <a:xfrm>
            <a:off x="989648" y="6239561"/>
            <a:ext cx="6003608" cy="39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078"/>
              <a:buFont typeface="Arial"/>
              <a:buNone/>
            </a:pPr>
            <a:r>
              <a:rPr b="1" lang="ko-KR" sz="2078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Sub data: 전국 지역별 영유아 수, 출산율, 혼인 건수</a:t>
            </a: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989648" y="6872973"/>
            <a:ext cx="6003608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출처: </a:t>
            </a:r>
            <a:r>
              <a:rPr lang="ko-KR" sz="1662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KOSIS 국가통계포털</a:t>
            </a:r>
            <a:endParaRPr sz="1662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8362830" y="540158"/>
            <a:ext cx="5277922" cy="39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078"/>
              <a:buFont typeface="Arial"/>
              <a:buNone/>
            </a:pPr>
            <a:r>
              <a:rPr b="1" lang="ko-KR" sz="2078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데이터 내 택배의 정의</a:t>
            </a:r>
            <a:endParaRPr sz="2078">
              <a:solidFill>
                <a:srgbClr val="746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6"/>
          <p:cNvGrpSpPr/>
          <p:nvPr/>
        </p:nvGrpSpPr>
        <p:grpSpPr>
          <a:xfrm>
            <a:off x="7637144" y="461041"/>
            <a:ext cx="6003607" cy="3034069"/>
            <a:chOff x="7644765" y="673920"/>
            <a:chExt cx="6003607" cy="3034069"/>
          </a:xfrm>
        </p:grpSpPr>
        <p:sp>
          <p:nvSpPr>
            <p:cNvPr id="64" name="Google Shape;64;p6"/>
            <p:cNvSpPr/>
            <p:nvPr/>
          </p:nvSpPr>
          <p:spPr>
            <a:xfrm>
              <a:off x="7644765" y="673920"/>
              <a:ext cx="461843" cy="461843"/>
            </a:xfrm>
            <a:prstGeom prst="roundRect">
              <a:avLst>
                <a:gd fmla="val 34288" name="adj"/>
              </a:avLst>
            </a:prstGeom>
            <a:solidFill>
              <a:srgbClr val="EFE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8708231" y="1307332"/>
              <a:ext cx="4940141" cy="633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Char char="•"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가로, 세로 및 높이의 합이 60cm 이하(단, 최장변100cm 이하)이며, 30kg 이하인 소형화물</a:t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8708231" y="2032780"/>
              <a:ext cx="4940141" cy="1266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Char char="•"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소형·소량의 운송물을 송하인의 주택, 사무실 또는 기타의 장소에서 수탁하여 수하인의 주택,사무실 또는 기타의 장소까지 수송하여 인도하는 것을 의미(택배 표준약관 제2조 제1항. 2007)</a:t>
              </a: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8708231" y="3391402"/>
              <a:ext cx="4940141" cy="3165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Char char="•"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유통사와 음식점의 배달 서비스는 포함하지 않음</a:t>
              </a:r>
              <a:endParaRPr/>
            </a:p>
          </p:txBody>
        </p:sp>
      </p:grpSp>
      <p:grpSp>
        <p:nvGrpSpPr>
          <p:cNvPr id="68" name="Google Shape;68;p6"/>
          <p:cNvGrpSpPr/>
          <p:nvPr/>
        </p:nvGrpSpPr>
        <p:grpSpPr>
          <a:xfrm>
            <a:off x="7637144" y="3613252"/>
            <a:ext cx="6003608" cy="1992034"/>
            <a:chOff x="7644765" y="4115819"/>
            <a:chExt cx="6003608" cy="1992034"/>
          </a:xfrm>
        </p:grpSpPr>
        <p:sp>
          <p:nvSpPr>
            <p:cNvPr id="69" name="Google Shape;69;p6"/>
            <p:cNvSpPr/>
            <p:nvPr/>
          </p:nvSpPr>
          <p:spPr>
            <a:xfrm>
              <a:off x="7644765" y="4115819"/>
              <a:ext cx="461843" cy="461843"/>
            </a:xfrm>
            <a:prstGeom prst="roundRect">
              <a:avLst>
                <a:gd fmla="val 34288" name="adj"/>
              </a:avLst>
            </a:prstGeom>
            <a:solidFill>
              <a:srgbClr val="EFE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8370451" y="4115819"/>
              <a:ext cx="5277922" cy="3958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2078"/>
                <a:buFont typeface="Arial"/>
                <a:buNone/>
              </a:pPr>
              <a:r>
                <a:rPr b="1" lang="ko-KR" sz="2078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데이터 특징</a:t>
              </a:r>
              <a:endParaRPr sz="2078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8708231" y="4749232"/>
              <a:ext cx="4940141" cy="633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Char char="•"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지역권별 시민 소비자의 품목별 택배 물류량을 파악하여 온라인구매 트렌드를 파악할 수 있음</a:t>
              </a: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708231" y="5474679"/>
              <a:ext cx="4940141" cy="633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Char char="•"/>
              </a:pPr>
              <a:r>
                <a:rPr b="1"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CJ대한통운의 택배시장 점유율은 50%로 온라인 시장을 대변할 수 있는 데이터임</a:t>
              </a:r>
              <a:endParaRPr/>
            </a:p>
          </p:txBody>
        </p:sp>
      </p:grpSp>
      <p:grpSp>
        <p:nvGrpSpPr>
          <p:cNvPr id="73" name="Google Shape;73;p6"/>
          <p:cNvGrpSpPr/>
          <p:nvPr/>
        </p:nvGrpSpPr>
        <p:grpSpPr>
          <a:xfrm>
            <a:off x="7637144" y="5723429"/>
            <a:ext cx="6003608" cy="2084308"/>
            <a:chOff x="7644765" y="6437502"/>
            <a:chExt cx="6003608" cy="2084308"/>
          </a:xfrm>
        </p:grpSpPr>
        <p:sp>
          <p:nvSpPr>
            <p:cNvPr id="74" name="Google Shape;74;p6"/>
            <p:cNvSpPr/>
            <p:nvPr/>
          </p:nvSpPr>
          <p:spPr>
            <a:xfrm>
              <a:off x="7644765" y="6437502"/>
              <a:ext cx="461843" cy="461843"/>
            </a:xfrm>
            <a:prstGeom prst="roundRect">
              <a:avLst>
                <a:gd fmla="val 34288" name="adj"/>
              </a:avLst>
            </a:prstGeom>
            <a:solidFill>
              <a:srgbClr val="EFE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8370451" y="6437502"/>
              <a:ext cx="5277922" cy="3958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2078"/>
                <a:buFont typeface="Arial"/>
                <a:buNone/>
              </a:pPr>
              <a:r>
                <a:rPr b="1" lang="ko-KR" sz="2078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데이터의 분류</a:t>
              </a:r>
              <a:endParaRPr sz="2078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708231" y="7070915"/>
              <a:ext cx="4940141" cy="3165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Char char="•"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택배 도착일</a:t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8708231" y="7479776"/>
              <a:ext cx="4940141" cy="3165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Char char="•"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상품 분류(총 10개 대분류)</a:t>
              </a: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8708231" y="7888636"/>
              <a:ext cx="4940141" cy="633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Char char="•"/>
              </a:pPr>
              <a:r>
                <a:rPr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지역 분류(서울은 자치구 단위, 서울외 지역 광역시도 단위로 나뉨)</a:t>
              </a:r>
              <a:endParaRPr/>
            </a:p>
          </p:txBody>
        </p:sp>
      </p:grpSp>
      <p:sp>
        <p:nvSpPr>
          <p:cNvPr id="79" name="Google Shape;79;p6"/>
          <p:cNvSpPr/>
          <p:nvPr/>
        </p:nvSpPr>
        <p:spPr>
          <a:xfrm>
            <a:off x="989649" y="412130"/>
            <a:ext cx="4176476" cy="65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데이터 및 테이블 소개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/>
          <p:nvPr/>
        </p:nvSpPr>
        <p:spPr>
          <a:xfrm>
            <a:off x="989648" y="83781"/>
            <a:ext cx="5278517" cy="65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99807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600"/>
              <a:buFont typeface="Arial"/>
              <a:buNone/>
            </a:pPr>
            <a:r>
              <a:rPr b="1" lang="ko-KR" sz="2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데이터 및 테이블 소개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/>
          <p:nvPr/>
        </p:nvSpPr>
        <p:spPr>
          <a:xfrm>
            <a:off x="1262893" y="805301"/>
            <a:ext cx="12651105" cy="482560"/>
          </a:xfrm>
          <a:prstGeom prst="rect">
            <a:avLst/>
          </a:prstGeom>
          <a:solidFill>
            <a:srgbClr val="EFE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"/>
          <p:cNvSpPr/>
          <p:nvPr/>
        </p:nvSpPr>
        <p:spPr>
          <a:xfrm>
            <a:off x="1526735" y="888288"/>
            <a:ext cx="5794058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Clr>
                <a:srgbClr val="767171"/>
              </a:buClr>
              <a:buSzPts val="1662"/>
              <a:buFont typeface="Arial"/>
              <a:buNone/>
            </a:pPr>
            <a:r>
              <a:rPr b="1" lang="ko-KR" sz="1662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전국에서 서울로 들어오는 물류량 테이블</a:t>
            </a:r>
            <a:endParaRPr sz="1662">
              <a:solidFill>
                <a:srgbClr val="76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7"/>
          <p:cNvSpPr/>
          <p:nvPr/>
        </p:nvSpPr>
        <p:spPr>
          <a:xfrm>
            <a:off x="7856098" y="888288"/>
            <a:ext cx="5794058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Clr>
                <a:srgbClr val="767171"/>
              </a:buClr>
              <a:buSzPts val="1662"/>
              <a:buFont typeface="Arial"/>
              <a:buNone/>
            </a:pPr>
            <a:r>
              <a:rPr b="1" lang="ko-KR" sz="1662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서울에서 전국으로 가는 물류량 테이블</a:t>
            </a:r>
            <a:endParaRPr/>
          </a:p>
        </p:txBody>
      </p:sp>
      <p:sp>
        <p:nvSpPr>
          <p:cNvPr id="89" name="Google Shape;89;p7"/>
          <p:cNvSpPr/>
          <p:nvPr/>
        </p:nvSpPr>
        <p:spPr>
          <a:xfrm>
            <a:off x="1526735" y="1619807"/>
            <a:ext cx="5794058" cy="39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078"/>
              <a:buFont typeface="Arial"/>
              <a:buNone/>
            </a:pPr>
            <a:r>
              <a:rPr lang="ko-KR" sz="2078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07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"/>
          <p:cNvSpPr/>
          <p:nvPr/>
        </p:nvSpPr>
        <p:spPr>
          <a:xfrm>
            <a:off x="7856098" y="1619807"/>
            <a:ext cx="5794058" cy="395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2078"/>
              <a:buFont typeface="Arial"/>
              <a:buNone/>
            </a:pPr>
            <a:r>
              <a:rPr lang="ko-KR" sz="2078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07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1" name="Google Shape;91;p7"/>
          <p:cNvGraphicFramePr/>
          <p:nvPr/>
        </p:nvGraphicFramePr>
        <p:xfrm>
          <a:off x="1306235" y="12878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{DB4DEA3D-9320-49BC-ABEF-BEDE2156ABCC}</a:tableStyleId>
              </a:tblPr>
              <a:tblGrid>
                <a:gridCol w="1682050"/>
                <a:gridCol w="4594550"/>
              </a:tblGrid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컬럼명</a:t>
                      </a:r>
                      <a:endParaRPr b="1"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C5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comment</a:t>
                      </a:r>
                      <a:endParaRPr b="1"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C5B6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ar_date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배송 년월일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st_lo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출발지 시명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st_lo_co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출발지 시 코드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ar_lo1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도착지 시명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ar_lo1_co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도착지 시 코드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ar_lo2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도착지 구명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ar_lo2_co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도착지 구 코드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furni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가구/인테리어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els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기타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book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도서/음반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digi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디지털/가전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life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생활/건강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sport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스포츠/레저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food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식품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chil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출산/육아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cloth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패션의류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fashgood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패션잡화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cosme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화장품/미용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2" name="Google Shape;92;p7"/>
          <p:cNvGraphicFramePr/>
          <p:nvPr/>
        </p:nvGraphicFramePr>
        <p:xfrm>
          <a:off x="7635598" y="12878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{DB4DEA3D-9320-49BC-ABEF-BEDE2156ABCC}</a:tableStyleId>
              </a:tblPr>
              <a:tblGrid>
                <a:gridCol w="1682550"/>
                <a:gridCol w="4595850"/>
              </a:tblGrid>
              <a:tr h="320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컬럼명</a:t>
                      </a:r>
                      <a:endParaRPr b="1"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C5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comment</a:t>
                      </a:r>
                      <a:endParaRPr b="1"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C5B6"/>
                    </a:solidFill>
                  </a:tcPr>
                </a:tc>
              </a:tr>
              <a:tr h="320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ar_date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배송 년월일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st_lo1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출발지 시명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st_lo1_co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출발지 시 코드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st_lo2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출발지 구명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st_lo2_co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출발지 구 코드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ar_lo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도착지 시명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ar_lo_co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도착지 시 코드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furni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가구/인테리어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els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기타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book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도서/음반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digi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디지털/가전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life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생활/건강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sport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스포츠/레저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food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식품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chil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출산/육아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cloth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패션의류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fashgood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패션잡화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cosme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대분류 착지 물류량 화장품/미용</a:t>
                      </a:r>
                      <a:endParaRPr sz="110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3" name="Google Shape;93;p7"/>
          <p:cNvSpPr/>
          <p:nvPr/>
        </p:nvSpPr>
        <p:spPr>
          <a:xfrm>
            <a:off x="1253490" y="805301"/>
            <a:ext cx="52745" cy="7200000"/>
          </a:xfrm>
          <a:prstGeom prst="rect">
            <a:avLst/>
          </a:prstGeom>
          <a:solidFill>
            <a:srgbClr val="D3C5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7582853" y="811309"/>
            <a:ext cx="52745" cy="7200000"/>
          </a:xfrm>
          <a:prstGeom prst="rect">
            <a:avLst/>
          </a:prstGeom>
          <a:solidFill>
            <a:srgbClr val="D3C5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13859471" y="805301"/>
            <a:ext cx="52745" cy="7200000"/>
          </a:xfrm>
          <a:prstGeom prst="rect">
            <a:avLst/>
          </a:prstGeom>
          <a:solidFill>
            <a:srgbClr val="D3C5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7426" y="413643"/>
            <a:ext cx="6623326" cy="39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7426" y="4212738"/>
            <a:ext cx="6623326" cy="388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669" y="2127263"/>
            <a:ext cx="5860474" cy="48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8"/>
          <p:cNvSpPr/>
          <p:nvPr/>
        </p:nvSpPr>
        <p:spPr>
          <a:xfrm>
            <a:off x="989649" y="412130"/>
            <a:ext cx="4176476" cy="65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데이터 및 테이블 소개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>
            <a:off x="989648" y="2375059"/>
            <a:ext cx="12651105" cy="52745"/>
          </a:xfrm>
          <a:prstGeom prst="rect">
            <a:avLst/>
          </a:prstGeom>
          <a:solidFill>
            <a:srgbClr val="D2CC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2983766" y="2374999"/>
            <a:ext cx="52745" cy="923687"/>
          </a:xfrm>
          <a:prstGeom prst="rect">
            <a:avLst/>
          </a:prstGeom>
          <a:solidFill>
            <a:srgbClr val="D2CC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>
            <a:off x="2779276" y="2144137"/>
            <a:ext cx="461843" cy="461843"/>
          </a:xfrm>
          <a:prstGeom prst="roundRect">
            <a:avLst>
              <a:gd fmla="val 34288" name="adj"/>
            </a:avLst>
          </a:prstGeom>
          <a:solidFill>
            <a:srgbClr val="EFE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>
            <a:off x="1360646" y="3562707"/>
            <a:ext cx="3299103" cy="412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80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598"/>
              <a:buFont typeface="Arial"/>
              <a:buNone/>
            </a:pPr>
            <a:r>
              <a:rPr b="1" lang="ko-KR" sz="2598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인덱스</a:t>
            </a:r>
            <a:endParaRPr sz="259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1205448" y="4133374"/>
            <a:ext cx="3662125" cy="63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2"/>
              <a:buFont typeface="Arial"/>
              <a:buChar char="•"/>
            </a:pPr>
            <a:r>
              <a:rPr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조인 속도를 높이기 위해 지역과 날짜 컬럼에 인덱스 추가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1205448" y="4858822"/>
            <a:ext cx="3662125" cy="63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2"/>
              <a:buFont typeface="Arial"/>
              <a:buChar char="•"/>
            </a:pPr>
            <a:r>
              <a:rPr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출발지 분류를 위해 전국-&gt;서울 테이블의 출발지 컬럼 추가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1205448" y="5584269"/>
            <a:ext cx="3662125" cy="63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2"/>
              <a:buFont typeface="Arial"/>
              <a:buChar char="•"/>
            </a:pPr>
            <a:r>
              <a:rPr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도착지 분류를 위해 서울-&gt;전국 테이블의 도착지 컬럼 인덱스 추가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9"/>
          <p:cNvSpPr/>
          <p:nvPr/>
        </p:nvSpPr>
        <p:spPr>
          <a:xfrm>
            <a:off x="1205448" y="6309717"/>
            <a:ext cx="3662125" cy="63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2"/>
              <a:buFont typeface="Arial"/>
              <a:buChar char="•"/>
            </a:pPr>
            <a:r>
              <a:rPr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요일별 분류를 위해 요일을 나타내는 함수 기반 인덱스 추가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/>
          <p:nvPr/>
        </p:nvSpPr>
        <p:spPr>
          <a:xfrm>
            <a:off x="7288709" y="2374999"/>
            <a:ext cx="52745" cy="923687"/>
          </a:xfrm>
          <a:prstGeom prst="rect">
            <a:avLst/>
          </a:prstGeom>
          <a:solidFill>
            <a:srgbClr val="D2CC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>
            <a:off x="7084219" y="2144137"/>
            <a:ext cx="461843" cy="461843"/>
          </a:xfrm>
          <a:prstGeom prst="roundRect">
            <a:avLst>
              <a:gd fmla="val 34288" name="adj"/>
            </a:avLst>
          </a:prstGeom>
          <a:solidFill>
            <a:srgbClr val="EFE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>
            <a:off x="5665589" y="3562707"/>
            <a:ext cx="3299103" cy="412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80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598"/>
              <a:buFont typeface="Arial"/>
              <a:buNone/>
            </a:pPr>
            <a:r>
              <a:rPr b="1" lang="ko-KR" sz="2598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제약</a:t>
            </a:r>
            <a:endParaRPr sz="259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5510854" y="4133374"/>
            <a:ext cx="3661200" cy="63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2"/>
              <a:buFont typeface="Arial"/>
              <a:buChar char="•"/>
            </a:pPr>
            <a:r>
              <a:rPr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회귀분석에서 행넘버로 사용할   컬럼에 primary key 제약 추가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/>
          <p:nvPr/>
        </p:nvSpPr>
        <p:spPr>
          <a:xfrm>
            <a:off x="11593770" y="2374999"/>
            <a:ext cx="52745" cy="923687"/>
          </a:xfrm>
          <a:prstGeom prst="rect">
            <a:avLst/>
          </a:prstGeom>
          <a:solidFill>
            <a:srgbClr val="D2CC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11389281" y="2144137"/>
            <a:ext cx="461843" cy="461843"/>
          </a:xfrm>
          <a:prstGeom prst="roundRect">
            <a:avLst>
              <a:gd fmla="val 34288" name="adj"/>
            </a:avLst>
          </a:prstGeom>
          <a:solidFill>
            <a:srgbClr val="EFE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9970532" y="3562707"/>
            <a:ext cx="3299103" cy="412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80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598"/>
              <a:buFont typeface="Arial"/>
              <a:buNone/>
            </a:pPr>
            <a:r>
              <a:rPr b="1" lang="ko-KR" sz="2598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비정규화 컬럼</a:t>
            </a:r>
            <a:endParaRPr sz="259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9815335" y="4133374"/>
            <a:ext cx="3661200" cy="1251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60"/>
              </a:lnSpc>
              <a:spcBef>
                <a:spcPts val="0"/>
              </a:spcBef>
              <a:spcAft>
                <a:spcPts val="0"/>
              </a:spcAft>
              <a:buClr>
                <a:srgbClr val="746558"/>
              </a:buClr>
              <a:buSzPts val="1662"/>
              <a:buFont typeface="Arial"/>
              <a:buChar char="•"/>
            </a:pPr>
            <a:r>
              <a:rPr lang="ko-KR" sz="1662">
                <a:solidFill>
                  <a:srgbClr val="746558"/>
                </a:solidFill>
                <a:latin typeface="Arial"/>
                <a:ea typeface="Arial"/>
                <a:cs typeface="Arial"/>
                <a:sym typeface="Arial"/>
              </a:rPr>
              <a:t>사용 빈도를 고려해 모든 대분류를 합한 건 당 배송량 수 sumall 컬럼 추가</a:t>
            </a:r>
            <a:endParaRPr sz="166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989649" y="412130"/>
            <a:ext cx="4176476" cy="65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데이터 및 테이블 소개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0"/>
          <p:cNvGrpSpPr/>
          <p:nvPr/>
        </p:nvGrpSpPr>
        <p:grpSpPr>
          <a:xfrm>
            <a:off x="1914147" y="6617218"/>
            <a:ext cx="10802107" cy="1048364"/>
            <a:chOff x="1262893" y="6478619"/>
            <a:chExt cx="12651105" cy="1186961"/>
          </a:xfrm>
        </p:grpSpPr>
        <p:sp>
          <p:nvSpPr>
            <p:cNvPr id="135" name="Google Shape;135;p10"/>
            <p:cNvSpPr/>
            <p:nvPr/>
          </p:nvSpPr>
          <p:spPr>
            <a:xfrm>
              <a:off x="1262893" y="6478619"/>
              <a:ext cx="12651105" cy="1186958"/>
            </a:xfrm>
            <a:prstGeom prst="rect">
              <a:avLst/>
            </a:prstGeom>
            <a:solidFill>
              <a:srgbClr val="EFE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2426798" y="6478622"/>
              <a:ext cx="9776805" cy="1186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None/>
              </a:pPr>
              <a:r>
                <a:rPr b="1"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출산율이 감소하고 택배 물류량은 증가하는 상황 속에서 </a:t>
              </a:r>
              <a:endParaRPr/>
            </a:p>
            <a:p>
              <a:pPr indent="0" lvl="0" marL="0" marR="0" rtl="0" algn="ctr">
                <a:lnSpc>
                  <a:spcPct val="1500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6558"/>
                </a:buClr>
                <a:buSzPts val="1662"/>
                <a:buFont typeface="Arial"/>
                <a:buNone/>
              </a:pPr>
              <a:r>
                <a:rPr b="1" lang="ko-KR" sz="1662">
                  <a:solidFill>
                    <a:srgbClr val="746558"/>
                  </a:solidFill>
                  <a:latin typeface="Arial"/>
                  <a:ea typeface="Arial"/>
                  <a:cs typeface="Arial"/>
                  <a:sym typeface="Arial"/>
                </a:rPr>
                <a:t>출산 및 육아상품의 물류량과 출산 관련 지표 간의 관계 파악</a:t>
              </a:r>
              <a:endParaRPr/>
            </a:p>
          </p:txBody>
        </p:sp>
      </p:grp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4901" y="2132864"/>
            <a:ext cx="6664399" cy="396387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0"/>
          <p:cNvSpPr/>
          <p:nvPr/>
        </p:nvSpPr>
        <p:spPr>
          <a:xfrm>
            <a:off x="989648" y="436480"/>
            <a:ext cx="6897052" cy="14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영유아 수와 물류량 간 관계 분석</a:t>
            </a:r>
            <a:endParaRPr b="1" sz="3600">
              <a:solidFill>
                <a:srgbClr val="4842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55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- 질문 소개</a:t>
            </a:r>
            <a:endParaRPr b="1" sz="2800">
              <a:solidFill>
                <a:srgbClr val="48423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/>
          <p:nvPr/>
        </p:nvSpPr>
        <p:spPr>
          <a:xfrm>
            <a:off x="7644765" y="2645331"/>
            <a:ext cx="6003608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>
            <a:off x="7644765" y="5428774"/>
            <a:ext cx="6003608" cy="31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Font typeface="Calibri"/>
              <a:buNone/>
            </a:pPr>
            <a:r>
              <a:t/>
            </a:r>
            <a:endParaRPr sz="166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6" name="Google Shape;146;p11"/>
          <p:cNvGraphicFramePr/>
          <p:nvPr/>
        </p:nvGraphicFramePr>
        <p:xfrm>
          <a:off x="1014518" y="3936027"/>
          <a:ext cx="2508476" cy="3000000"/>
        </p:xfrm>
        <a:graphic>
          <a:graphicData uri="http://schemas.openxmlformats.org/drawingml/2006/table">
            <a:tbl>
              <a:tblPr>
                <a:noFill/>
                <a:tableStyleId>{DB4DEA3D-9320-49BC-ABEF-BEDE2156ABCC}</a:tableStyleId>
              </a:tblPr>
              <a:tblGrid>
                <a:gridCol w="1416175"/>
                <a:gridCol w="3868300"/>
              </a:tblGrid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b="1"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컬럼명</a:t>
                      </a:r>
                      <a:endParaRPr b="1"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C5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b="1"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comment</a:t>
                      </a:r>
                      <a:endParaRPr b="1"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C5B6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region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지역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dt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년도와 월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babyc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E5B55"/>
                        </a:buClr>
                        <a:buSzPts val="1660"/>
                        <a:buFont typeface="Arial"/>
                        <a:buNone/>
                      </a:pPr>
                      <a:r>
                        <a:rPr lang="ko-KR" sz="1660" u="none" cap="none" strike="noStrike">
                          <a:solidFill>
                            <a:srgbClr val="5E5B5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영유아 수</a:t>
                      </a:r>
                      <a:endParaRPr sz="1660" u="none" cap="none" strike="noStrike">
                        <a:solidFill>
                          <a:srgbClr val="5E5B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6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7" name="Google Shape;147;p11"/>
          <p:cNvSpPr/>
          <p:nvPr/>
        </p:nvSpPr>
        <p:spPr>
          <a:xfrm>
            <a:off x="1014524" y="3453475"/>
            <a:ext cx="4418700" cy="482700"/>
          </a:xfrm>
          <a:prstGeom prst="rect">
            <a:avLst/>
          </a:prstGeom>
          <a:solidFill>
            <a:srgbClr val="EFE7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6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영유아 수 테이블</a:t>
            </a:r>
            <a:endParaRPr/>
          </a:p>
        </p:txBody>
      </p:sp>
      <p:pic>
        <p:nvPicPr>
          <p:cNvPr descr="텍스트, 스크린샷이(가) 표시된 사진&#10;&#10;자동 생성된 설명" id="148" name="Google Shape;1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4070" y="394726"/>
            <a:ext cx="5871600" cy="266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4070" y="3453301"/>
            <a:ext cx="5871600" cy="29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3748" y="6769677"/>
            <a:ext cx="5872245" cy="106519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1"/>
          <p:cNvSpPr/>
          <p:nvPr/>
        </p:nvSpPr>
        <p:spPr>
          <a:xfrm>
            <a:off x="10898659" y="3121794"/>
            <a:ext cx="222422" cy="27619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CA18E"/>
          </a:solidFill>
          <a:ln cap="flat" cmpd="sng" w="9525">
            <a:solidFill>
              <a:srgbClr val="8CA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>
            <a:off x="10898659" y="6434215"/>
            <a:ext cx="222422" cy="27619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CA18E"/>
          </a:solidFill>
          <a:ln cap="flat" cmpd="sng" w="9525">
            <a:solidFill>
              <a:srgbClr val="8CA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>
            <a:off x="989648" y="436480"/>
            <a:ext cx="6897052" cy="14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430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3600"/>
              <a:buFont typeface="Arial"/>
              <a:buNone/>
            </a:pPr>
            <a:r>
              <a:rPr b="1" lang="ko-KR" sz="36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영유아 수와 물류량 간 관계 분석</a:t>
            </a:r>
            <a:endParaRPr/>
          </a:p>
          <a:p>
            <a:pPr indent="0" lvl="0" marL="0" marR="0" rtl="0" algn="l">
              <a:lnSpc>
                <a:spcPct val="185535"/>
              </a:lnSpc>
              <a:spcBef>
                <a:spcPts val="0"/>
              </a:spcBef>
              <a:spcAft>
                <a:spcPts val="0"/>
              </a:spcAft>
              <a:buClr>
                <a:srgbClr val="484237"/>
              </a:buClr>
              <a:buSzPts val="2800"/>
              <a:buFont typeface="Arial"/>
              <a:buNone/>
            </a:pPr>
            <a:r>
              <a:rPr b="1" lang="ko-KR" sz="2800">
                <a:solidFill>
                  <a:srgbClr val="484237"/>
                </a:solidFill>
                <a:latin typeface="Arial"/>
                <a:ea typeface="Arial"/>
                <a:cs typeface="Arial"/>
                <a:sym typeface="Arial"/>
              </a:rPr>
              <a:t>- 사용 테이블과 전처리</a:t>
            </a:r>
            <a:endParaRPr b="1" sz="2800">
              <a:solidFill>
                <a:srgbClr val="4842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56"/>
              <a:buFont typeface="Calibri"/>
              <a:buNone/>
            </a:pPr>
            <a:r>
              <a:t/>
            </a:r>
            <a:endParaRPr sz="415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